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426" r:id="rId5"/>
    <p:sldId id="400" r:id="rId6"/>
    <p:sldId id="399" r:id="rId7"/>
    <p:sldId id="269" r:id="rId8"/>
    <p:sldId id="388" r:id="rId9"/>
    <p:sldId id="402" r:id="rId10"/>
    <p:sldId id="394" r:id="rId11"/>
    <p:sldId id="404" r:id="rId12"/>
    <p:sldId id="395" r:id="rId13"/>
    <p:sldId id="427" r:id="rId14"/>
    <p:sldId id="425" r:id="rId15"/>
    <p:sldId id="336" r:id="rId16"/>
    <p:sldId id="2147378980" r:id="rId17"/>
    <p:sldId id="429" r:id="rId18"/>
    <p:sldId id="432" r:id="rId19"/>
    <p:sldId id="292" r:id="rId20"/>
    <p:sldId id="431" r:id="rId21"/>
    <p:sldId id="403" r:id="rId22"/>
    <p:sldId id="3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Gabias" initials="SG" lastIdx="7" clrIdx="0">
    <p:extLst>
      <p:ext uri="{19B8F6BF-5375-455C-9EA6-DF929625EA0E}">
        <p15:presenceInfo xmlns:p15="http://schemas.microsoft.com/office/powerpoint/2012/main" userId="S::SGABIAS@fondsftq.com::913b834a-3267-4c5d-bc71-ff43cddd0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F0F2"/>
    <a:srgbClr val="F2E8E0"/>
    <a:srgbClr val="FFE817"/>
    <a:srgbClr val="FF8F9C"/>
    <a:srgbClr val="7C7ECB"/>
    <a:srgbClr val="00A1B1"/>
    <a:srgbClr val="C2DBFF"/>
    <a:srgbClr val="001E62"/>
    <a:srgbClr val="00D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55311-31F7-494A-8AB6-0C28C88D6798}" v="4" dt="2022-08-31T15:45:34.4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0"/>
    <p:restoredTop sz="81633"/>
  </p:normalViewPr>
  <p:slideViewPr>
    <p:cSldViewPr snapToGrid="0" snapToObjects="1">
      <p:cViewPr varScale="1">
        <p:scale>
          <a:sx n="93" d="100"/>
          <a:sy n="93" d="100"/>
        </p:scale>
        <p:origin x="1578" y="66"/>
      </p:cViewPr>
      <p:guideLst>
        <p:guide orient="horz" pos="113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4" d="100"/>
          <a:sy n="154" d="100"/>
        </p:scale>
        <p:origin x="562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tte Tshimpaka" userId="a1fe5b8f-38c5-442b-96af-fc5e8d06de8b" providerId="ADAL" clId="{58455311-31F7-494A-8AB6-0C28C88D6798}"/>
    <pc:docChg chg="addSld delSld modSld">
      <pc:chgData name="Yvette Tshimpaka" userId="a1fe5b8f-38c5-442b-96af-fc5e8d06de8b" providerId="ADAL" clId="{58455311-31F7-494A-8AB6-0C28C88D6798}" dt="2022-08-31T15:48:09.005" v="8" actId="14100"/>
      <pc:docMkLst>
        <pc:docMk/>
      </pc:docMkLst>
      <pc:sldChg chg="add">
        <pc:chgData name="Yvette Tshimpaka" userId="a1fe5b8f-38c5-442b-96af-fc5e8d06de8b" providerId="ADAL" clId="{58455311-31F7-494A-8AB6-0C28C88D6798}" dt="2022-08-31T15:41:29.298" v="2"/>
        <pc:sldMkLst>
          <pc:docMk/>
          <pc:sldMk cId="2240500481" sldId="336"/>
        </pc:sldMkLst>
      </pc:sldChg>
      <pc:sldChg chg="del">
        <pc:chgData name="Yvette Tshimpaka" userId="a1fe5b8f-38c5-442b-96af-fc5e8d06de8b" providerId="ADAL" clId="{58455311-31F7-494A-8AB6-0C28C88D6798}" dt="2022-08-31T15:24:16.489" v="1" actId="2696"/>
        <pc:sldMkLst>
          <pc:docMk/>
          <pc:sldMk cId="631070459" sldId="397"/>
        </pc:sldMkLst>
      </pc:sldChg>
      <pc:sldChg chg="addSp modSp add mod">
        <pc:chgData name="Yvette Tshimpaka" userId="a1fe5b8f-38c5-442b-96af-fc5e8d06de8b" providerId="ADAL" clId="{58455311-31F7-494A-8AB6-0C28C88D6798}" dt="2022-08-31T15:48:09.005" v="8" actId="14100"/>
        <pc:sldMkLst>
          <pc:docMk/>
          <pc:sldMk cId="186806" sldId="431"/>
        </pc:sldMkLst>
        <pc:picChg chg="add mod">
          <ac:chgData name="Yvette Tshimpaka" userId="a1fe5b8f-38c5-442b-96af-fc5e8d06de8b" providerId="ADAL" clId="{58455311-31F7-494A-8AB6-0C28C88D6798}" dt="2022-08-31T15:48:09.005" v="8" actId="14100"/>
          <ac:picMkLst>
            <pc:docMk/>
            <pc:sldMk cId="186806" sldId="431"/>
            <ac:picMk id="4" creationId="{18DEA6AF-B81C-0BA4-3D2E-AFEEDEC9FA30}"/>
          </ac:picMkLst>
        </pc:picChg>
      </pc:sldChg>
      <pc:sldChg chg="add">
        <pc:chgData name="Yvette Tshimpaka" userId="a1fe5b8f-38c5-442b-96af-fc5e8d06de8b" providerId="ADAL" clId="{58455311-31F7-494A-8AB6-0C28C88D6798}" dt="2022-08-31T15:42:51.339" v="3"/>
        <pc:sldMkLst>
          <pc:docMk/>
          <pc:sldMk cId="3967460071" sldId="432"/>
        </pc:sldMkLst>
      </pc:sldChg>
      <pc:sldChg chg="add">
        <pc:chgData name="Yvette Tshimpaka" userId="a1fe5b8f-38c5-442b-96af-fc5e8d06de8b" providerId="ADAL" clId="{58455311-31F7-494A-8AB6-0C28C88D6798}" dt="2022-08-31T15:45:34.454" v="4"/>
        <pc:sldMkLst>
          <pc:docMk/>
          <pc:sldMk cId="577170582" sldId="21473789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8A09D-A411-7B4C-8BE8-591A188B59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2BD684-0D13-9040-926A-F0477B047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6A6CC-1BAD-D145-B707-0DBBE8EF2324}" type="datetimeFigureOut">
              <a:rPr lang="en-US" smtClean="0"/>
              <a:t>1/6/2023</a:t>
            </a:fld>
            <a:endParaRPr lang="en-US"/>
          </a:p>
        </p:txBody>
      </p:sp>
      <p:sp>
        <p:nvSpPr>
          <p:cNvPr id="4" name="Footer Placeholder 3">
            <a:extLst>
              <a:ext uri="{FF2B5EF4-FFF2-40B4-BE49-F238E27FC236}">
                <a16:creationId xmlns:a16="http://schemas.microsoft.com/office/drawing/2014/main" id="{40D57D3C-DB40-7544-9264-A041353F5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E9A853-5A75-7145-A5B6-78EF00242D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0AC55-D601-D94D-AD6D-ACF35506C425}" type="slidenum">
              <a:rPr lang="en-US" smtClean="0"/>
              <a:t>‹N°›</a:t>
            </a:fld>
            <a:endParaRPr lang="en-US"/>
          </a:p>
        </p:txBody>
      </p:sp>
    </p:spTree>
    <p:extLst>
      <p:ext uri="{BB962C8B-B14F-4D97-AF65-F5344CB8AC3E}">
        <p14:creationId xmlns:p14="http://schemas.microsoft.com/office/powerpoint/2010/main" val="404227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68C21-6691-BD43-B1DD-8EB3608DC3A6}"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C2619-C85B-E94F-8FE6-D82E6C96EB40}" type="slidenum">
              <a:rPr lang="en-US" smtClean="0"/>
              <a:t>‹N°›</a:t>
            </a:fld>
            <a:endParaRPr lang="en-US"/>
          </a:p>
        </p:txBody>
      </p:sp>
    </p:spTree>
    <p:extLst>
      <p:ext uri="{BB962C8B-B14F-4D97-AF65-F5344CB8AC3E}">
        <p14:creationId xmlns:p14="http://schemas.microsoft.com/office/powerpoint/2010/main" val="245309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1</a:t>
            </a:fld>
            <a:endParaRPr lang="en-US"/>
          </a:p>
        </p:txBody>
      </p:sp>
    </p:spTree>
    <p:extLst>
      <p:ext uri="{BB962C8B-B14F-4D97-AF65-F5344CB8AC3E}">
        <p14:creationId xmlns:p14="http://schemas.microsoft.com/office/powerpoint/2010/main" val="29271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3</a:t>
            </a:fld>
            <a:endParaRPr lang="en-US"/>
          </a:p>
        </p:txBody>
      </p:sp>
    </p:spTree>
    <p:extLst>
      <p:ext uri="{BB962C8B-B14F-4D97-AF65-F5344CB8AC3E}">
        <p14:creationId xmlns:p14="http://schemas.microsoft.com/office/powerpoint/2010/main" val="408953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4</a:t>
            </a:fld>
            <a:endParaRPr lang="en-US"/>
          </a:p>
        </p:txBody>
      </p:sp>
    </p:spTree>
    <p:extLst>
      <p:ext uri="{BB962C8B-B14F-4D97-AF65-F5344CB8AC3E}">
        <p14:creationId xmlns:p14="http://schemas.microsoft.com/office/powerpoint/2010/main" val="253513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4FC2619-C85B-E94F-8FE6-D82E6C96EB40}" type="slidenum">
              <a:rPr lang="en-US" smtClean="0"/>
              <a:t>6</a:t>
            </a:fld>
            <a:endParaRPr lang="en-US"/>
          </a:p>
        </p:txBody>
      </p:sp>
    </p:spTree>
    <p:extLst>
      <p:ext uri="{BB962C8B-B14F-4D97-AF65-F5344CB8AC3E}">
        <p14:creationId xmlns:p14="http://schemas.microsoft.com/office/powerpoint/2010/main" val="312337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675" kern="1200" dirty="0">
              <a:solidFill>
                <a:schemeClr val="tx1"/>
              </a:solidFill>
              <a:latin typeface="Neutraface 2 Text" panose="020B0503020202020102"/>
              <a:ea typeface="ＭＳ Ｐゴシック" pitchFamily="84" charset="-128"/>
            </a:endParaRPr>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11</a:t>
            </a:fld>
            <a:endParaRPr lang="en-US"/>
          </a:p>
        </p:txBody>
      </p:sp>
    </p:spTree>
    <p:extLst>
      <p:ext uri="{BB962C8B-B14F-4D97-AF65-F5344CB8AC3E}">
        <p14:creationId xmlns:p14="http://schemas.microsoft.com/office/powerpoint/2010/main" val="241489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4,4 %9,8%</a:t>
            </a:r>
          </a:p>
        </p:txBody>
      </p:sp>
      <p:sp>
        <p:nvSpPr>
          <p:cNvPr id="4" name="Espace réservé du numéro de diapositive 3"/>
          <p:cNvSpPr>
            <a:spLocks noGrp="1"/>
          </p:cNvSpPr>
          <p:nvPr>
            <p:ph type="sldNum" sz="quarter" idx="5"/>
          </p:nvPr>
        </p:nvSpPr>
        <p:spPr/>
        <p:txBody>
          <a:bodyPr/>
          <a:lstStyle/>
          <a:p>
            <a:fld id="{D4FC2619-C85B-E94F-8FE6-D82E6C96EB40}" type="slidenum">
              <a:rPr lang="en-US" smtClean="0"/>
              <a:t>12</a:t>
            </a:fld>
            <a:endParaRPr lang="en-US"/>
          </a:p>
        </p:txBody>
      </p:sp>
    </p:spTree>
    <p:extLst>
      <p:ext uri="{BB962C8B-B14F-4D97-AF65-F5344CB8AC3E}">
        <p14:creationId xmlns:p14="http://schemas.microsoft.com/office/powerpoint/2010/main" val="250350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4,4 %9,8%</a:t>
            </a:r>
          </a:p>
        </p:txBody>
      </p:sp>
      <p:sp>
        <p:nvSpPr>
          <p:cNvPr id="4" name="Espace réservé du numéro de diapositive 3"/>
          <p:cNvSpPr>
            <a:spLocks noGrp="1"/>
          </p:cNvSpPr>
          <p:nvPr>
            <p:ph type="sldNum" sz="quarter" idx="5"/>
          </p:nvPr>
        </p:nvSpPr>
        <p:spPr/>
        <p:txBody>
          <a:bodyPr/>
          <a:lstStyle/>
          <a:p>
            <a:fld id="{D4FC2619-C85B-E94F-8FE6-D82E6C96EB40}" type="slidenum">
              <a:rPr lang="en-US" smtClean="0"/>
              <a:t>13</a:t>
            </a:fld>
            <a:endParaRPr lang="en-US"/>
          </a:p>
        </p:txBody>
      </p:sp>
    </p:spTree>
    <p:extLst>
      <p:ext uri="{BB962C8B-B14F-4D97-AF65-F5344CB8AC3E}">
        <p14:creationId xmlns:p14="http://schemas.microsoft.com/office/powerpoint/2010/main" val="112788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6B8E6-7353-4C12-BB9B-B1A3917FA54C}" type="slidenum">
              <a:rPr lang="en-US" smtClean="0"/>
              <a:pPr/>
              <a:t>18</a:t>
            </a:fld>
            <a:endParaRPr lang="en-US"/>
          </a:p>
        </p:txBody>
      </p:sp>
    </p:spTree>
    <p:extLst>
      <p:ext uri="{BB962C8B-B14F-4D97-AF65-F5344CB8AC3E}">
        <p14:creationId xmlns:p14="http://schemas.microsoft.com/office/powerpoint/2010/main" val="1610314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Page </a:t>
            </a:r>
            <a:r>
              <a:rPr lang="en-US" dirty="0" err="1"/>
              <a:t>titre</a:t>
            </a:r>
            <a:endParaRPr lang="en-US" dirty="0"/>
          </a:p>
        </p:txBody>
      </p:sp>
      <p:sp>
        <p:nvSpPr>
          <p:cNvPr id="13" name="Text Placeholder 11">
            <a:extLst>
              <a:ext uri="{FF2B5EF4-FFF2-40B4-BE49-F238E27FC236}">
                <a16:creationId xmlns:a16="http://schemas.microsoft.com/office/drawing/2014/main" id="{5D64D747-A1B2-1A47-9017-5ABF9B5BC597}"/>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Lundi 2 mars 2021</a:t>
            </a:r>
          </a:p>
        </p:txBody>
      </p:sp>
      <p:pic>
        <p:nvPicPr>
          <p:cNvPr id="3" name="Image 2">
            <a:extLst>
              <a:ext uri="{FF2B5EF4-FFF2-40B4-BE49-F238E27FC236}">
                <a16:creationId xmlns:a16="http://schemas.microsoft.com/office/drawing/2014/main" id="{BE641F90-8EE5-C44E-8589-4AF58969F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4" name="Text Placeholder 3">
            <a:extLst>
              <a:ext uri="{FF2B5EF4-FFF2-40B4-BE49-F238E27FC236}">
                <a16:creationId xmlns:a16="http://schemas.microsoft.com/office/drawing/2014/main" id="{4BC3076B-E4B3-9F46-9748-E1385EE76AAD}"/>
              </a:ext>
            </a:extLst>
          </p:cNvPr>
          <p:cNvSpPr>
            <a:spLocks noGrp="1"/>
          </p:cNvSpPr>
          <p:nvPr>
            <p:ph type="body" sz="quarter" idx="16" hasCustomPrompt="1"/>
          </p:nvPr>
        </p:nvSpPr>
        <p:spPr>
          <a:xfrm>
            <a:off x="9026525" y="5036575"/>
            <a:ext cx="2719388" cy="836613"/>
          </a:xfrm>
        </p:spPr>
        <p:txBody>
          <a:bodyPr anchor="b"/>
          <a:lstStyle>
            <a:lvl1pPr marL="0" indent="0" algn="r">
              <a:buNone/>
              <a:defRPr sz="1200"/>
            </a:lvl1pPr>
            <a:lvl2pPr>
              <a:buNone/>
              <a:defRPr sz="1200"/>
            </a:lvl2pPr>
            <a:lvl3pPr>
              <a:buNone/>
              <a:defRPr sz="1200"/>
            </a:lvl3pPr>
            <a:lvl4pPr>
              <a:buNone/>
              <a:defRPr sz="1200"/>
            </a:lvl4pPr>
            <a:lvl5pPr>
              <a:buNone/>
              <a:defRPr sz="1200"/>
            </a:lvl5pPr>
          </a:lstStyle>
          <a:p>
            <a:pPr lvl="0"/>
            <a:r>
              <a:rPr lang="en-US" dirty="0" err="1"/>
              <a:t>Insérez</a:t>
            </a:r>
            <a:r>
              <a:rPr lang="en-US" dirty="0"/>
              <a:t> sous-</a:t>
            </a:r>
            <a:r>
              <a:rPr lang="en-US" dirty="0" err="1"/>
              <a:t>titre</a:t>
            </a:r>
            <a:r>
              <a:rPr lang="en-US" dirty="0"/>
              <a:t> </a:t>
            </a:r>
            <a:br>
              <a:rPr lang="en-US" dirty="0"/>
            </a:br>
            <a:r>
              <a:rPr lang="en-US" dirty="0" err="1"/>
              <a:t>ou</a:t>
            </a:r>
            <a:r>
              <a:rPr lang="en-US" dirty="0"/>
              <a:t> </a:t>
            </a:r>
            <a:r>
              <a:rPr lang="en-US" dirty="0" err="1"/>
              <a:t>départment</a:t>
            </a:r>
            <a:endParaRPr lang="en-US" dirty="0"/>
          </a:p>
        </p:txBody>
      </p:sp>
    </p:spTree>
    <p:extLst>
      <p:ext uri="{BB962C8B-B14F-4D97-AF65-F5344CB8AC3E}">
        <p14:creationId xmlns:p14="http://schemas.microsoft.com/office/powerpoint/2010/main" val="3054099516"/>
      </p:ext>
    </p:extLst>
  </p:cSld>
  <p:clrMapOvr>
    <a:masterClrMapping/>
  </p:clrMapOvr>
  <p:extLst>
    <p:ext uri="{DCECCB84-F9BA-43D5-87BE-67443E8EF086}">
      <p15:sldGuideLst xmlns:p15="http://schemas.microsoft.com/office/powerpoint/2012/main">
        <p15:guide id="1" orient="horz" pos="3906" userDrawn="1">
          <p15:clr>
            <a:srgbClr val="FBAE40"/>
          </p15:clr>
        </p15:guide>
        <p15:guide id="2" orient="horz" pos="365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texte 1">
    <p:bg>
      <p:bgPr>
        <a:solidFill>
          <a:srgbClr val="D9F0F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6" name="Image 5">
            <a:extLst>
              <a:ext uri="{FF2B5EF4-FFF2-40B4-BE49-F238E27FC236}">
                <a16:creationId xmlns:a16="http://schemas.microsoft.com/office/drawing/2014/main" id="{C35B98A5-122C-0147-8327-0F3FB9C723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697476" y="662313"/>
            <a:ext cx="10475349" cy="1044608"/>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695062" y="1706921"/>
            <a:ext cx="10475349"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808895095"/>
      </p:ext>
    </p:extLst>
  </p:cSld>
  <p:clrMapOvr>
    <a:masterClrMapping/>
  </p:clrMapOvr>
  <p:extLst>
    <p:ext uri="{DCECCB84-F9BA-43D5-87BE-67443E8EF086}">
      <p15:sldGuideLst xmlns:p15="http://schemas.microsoft.com/office/powerpoint/2012/main">
        <p15:guide id="1" pos="506" userDrawn="1">
          <p15:clr>
            <a:srgbClr val="FBAE40"/>
          </p15:clr>
        </p15:guide>
        <p15:guide id="2" orient="horz" pos="3634" userDrawn="1">
          <p15:clr>
            <a:srgbClr val="FBAE40"/>
          </p15:clr>
        </p15:guide>
        <p15:guide id="3" orient="horz" pos="459" userDrawn="1">
          <p15:clr>
            <a:srgbClr val="FBAE40"/>
          </p15:clr>
        </p15:guide>
        <p15:guide id="4" pos="70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texte 2">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6" name="Image 5">
            <a:extLst>
              <a:ext uri="{FF2B5EF4-FFF2-40B4-BE49-F238E27FC236}">
                <a16:creationId xmlns:a16="http://schemas.microsoft.com/office/drawing/2014/main" id="{4942437D-C853-9040-8CC6-7E7ECE992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8" name="Text Placeholder 11">
            <a:extLst>
              <a:ext uri="{FF2B5EF4-FFF2-40B4-BE49-F238E27FC236}">
                <a16:creationId xmlns:a16="http://schemas.microsoft.com/office/drawing/2014/main" id="{2D37B371-2B5B-FC4F-8781-0BD8B5F090FE}"/>
              </a:ext>
            </a:extLst>
          </p:cNvPr>
          <p:cNvSpPr>
            <a:spLocks noGrp="1"/>
          </p:cNvSpPr>
          <p:nvPr>
            <p:ph type="body" sz="quarter" idx="17" hasCustomPrompt="1"/>
          </p:nvPr>
        </p:nvSpPr>
        <p:spPr>
          <a:xfrm>
            <a:off x="697476" y="662313"/>
            <a:ext cx="10475349" cy="1044608"/>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
        <p:nvSpPr>
          <p:cNvPr id="9" name="Text Placeholder 11">
            <a:extLst>
              <a:ext uri="{FF2B5EF4-FFF2-40B4-BE49-F238E27FC236}">
                <a16:creationId xmlns:a16="http://schemas.microsoft.com/office/drawing/2014/main" id="{5F843505-50B9-D645-809F-229F4CF2665E}"/>
              </a:ext>
            </a:extLst>
          </p:cNvPr>
          <p:cNvSpPr>
            <a:spLocks noGrp="1"/>
          </p:cNvSpPr>
          <p:nvPr>
            <p:ph type="body" sz="quarter" idx="15"/>
          </p:nvPr>
        </p:nvSpPr>
        <p:spPr>
          <a:xfrm>
            <a:off x="695062" y="1706921"/>
            <a:ext cx="10475349"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74331599"/>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exte 3 - Titre 2 lignes">
    <p:bg>
      <p:bgPr>
        <a:solidFill>
          <a:srgbClr val="F2E8E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6" name="Image 5">
            <a:extLst>
              <a:ext uri="{FF2B5EF4-FFF2-40B4-BE49-F238E27FC236}">
                <a16:creationId xmlns:a16="http://schemas.microsoft.com/office/drawing/2014/main" id="{4942437D-C853-9040-8CC6-7E7ECE992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Text Placeholder 9">
            <a:extLst>
              <a:ext uri="{FF2B5EF4-FFF2-40B4-BE49-F238E27FC236}">
                <a16:creationId xmlns:a16="http://schemas.microsoft.com/office/drawing/2014/main" id="{62C5A302-FBB0-224A-B16B-0BFA84D94ADD}"/>
              </a:ext>
            </a:extLst>
          </p:cNvPr>
          <p:cNvSpPr>
            <a:spLocks noGrp="1"/>
          </p:cNvSpPr>
          <p:nvPr>
            <p:ph type="body" sz="quarter" idx="18"/>
          </p:nvPr>
        </p:nvSpPr>
        <p:spPr>
          <a:xfrm>
            <a:off x="696912" y="2198553"/>
            <a:ext cx="10475349" cy="3570422"/>
          </a:xfrm>
        </p:spPr>
        <p:txBody>
          <a:bodyPr/>
          <a:lstStyle>
            <a:lvl5pPr marL="1710000">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CE61131-245C-9E4E-B680-B0856C3947BB}"/>
              </a:ext>
            </a:extLst>
          </p:cNvPr>
          <p:cNvSpPr>
            <a:spLocks noGrp="1"/>
          </p:cNvSpPr>
          <p:nvPr>
            <p:ph type="body" sz="quarter" idx="17" hasCustomPrompt="1"/>
          </p:nvPr>
        </p:nvSpPr>
        <p:spPr>
          <a:xfrm>
            <a:off x="697476" y="662313"/>
            <a:ext cx="10475349" cy="1311642"/>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726689307"/>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texte 4 - Titre 2 lignes">
    <p:bg>
      <p:bgPr>
        <a:solidFill>
          <a:srgbClr val="C2DBF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6" name="Image 5">
            <a:extLst>
              <a:ext uri="{FF2B5EF4-FFF2-40B4-BE49-F238E27FC236}">
                <a16:creationId xmlns:a16="http://schemas.microsoft.com/office/drawing/2014/main" id="{4942437D-C853-9040-8CC6-7E7ECE992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3" name="Text Placeholder 11">
            <a:extLst>
              <a:ext uri="{FF2B5EF4-FFF2-40B4-BE49-F238E27FC236}">
                <a16:creationId xmlns:a16="http://schemas.microsoft.com/office/drawing/2014/main" id="{C83D638A-A18D-DC41-97BF-8B57E53C41E8}"/>
              </a:ext>
            </a:extLst>
          </p:cNvPr>
          <p:cNvSpPr>
            <a:spLocks noGrp="1"/>
          </p:cNvSpPr>
          <p:nvPr>
            <p:ph type="body" sz="quarter" idx="17" hasCustomPrompt="1"/>
          </p:nvPr>
        </p:nvSpPr>
        <p:spPr>
          <a:xfrm>
            <a:off x="697476" y="662312"/>
            <a:ext cx="10475349" cy="1430983"/>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
        <p:nvSpPr>
          <p:cNvPr id="15" name="Text Placeholder 9">
            <a:extLst>
              <a:ext uri="{FF2B5EF4-FFF2-40B4-BE49-F238E27FC236}">
                <a16:creationId xmlns:a16="http://schemas.microsoft.com/office/drawing/2014/main" id="{99A8AAEB-96CD-9C44-8B1F-EF1F13D05F99}"/>
              </a:ext>
            </a:extLst>
          </p:cNvPr>
          <p:cNvSpPr>
            <a:spLocks noGrp="1"/>
          </p:cNvSpPr>
          <p:nvPr>
            <p:ph type="body" sz="quarter" idx="18"/>
          </p:nvPr>
        </p:nvSpPr>
        <p:spPr>
          <a:xfrm>
            <a:off x="696912" y="2198553"/>
            <a:ext cx="10475349" cy="3570422"/>
          </a:xfrm>
        </p:spPr>
        <p:txBody>
          <a:bodyPr/>
          <a:lstStyle>
            <a:lvl5pPr marL="1710000">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463642"/>
      </p:ext>
    </p:extLst>
  </p:cSld>
  <p:clrMapOvr>
    <a:masterClrMapping/>
  </p:clrMapOvr>
  <p:extLst>
    <p:ext uri="{DCECCB84-F9BA-43D5-87BE-67443E8EF086}">
      <p15:sldGuideLst xmlns:p15="http://schemas.microsoft.com/office/powerpoint/2012/main">
        <p15:guide id="1" pos="506" userDrawn="1">
          <p15:clr>
            <a:srgbClr val="FBAE40"/>
          </p15:clr>
        </p15:guide>
        <p15:guide id="2" pos="7038" userDrawn="1">
          <p15:clr>
            <a:srgbClr val="FBAE40"/>
          </p15:clr>
        </p15:guide>
        <p15:guide id="3" orient="horz" pos="459" userDrawn="1">
          <p15:clr>
            <a:srgbClr val="FBAE40"/>
          </p15:clr>
        </p15:guide>
        <p15:guide id="4" orient="horz" pos="36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photo 1">
    <p:bg>
      <p:bgPr>
        <a:solidFill>
          <a:srgbClr val="F2E8E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p:nvPr>
        </p:nvSpPr>
        <p:spPr>
          <a:xfrm>
            <a:off x="695062" y="1706921"/>
            <a:ext cx="5456356"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7" name="Picture Placeholder 16">
            <a:extLst>
              <a:ext uri="{FF2B5EF4-FFF2-40B4-BE49-F238E27FC236}">
                <a16:creationId xmlns:a16="http://schemas.microsoft.com/office/drawing/2014/main" id="{3900C317-AE2A-3142-B822-B70BDFF830DB}"/>
              </a:ext>
            </a:extLst>
          </p:cNvPr>
          <p:cNvSpPr>
            <a:spLocks noGrp="1"/>
          </p:cNvSpPr>
          <p:nvPr>
            <p:ph type="pic" sz="quarter" idx="18"/>
          </p:nvPr>
        </p:nvSpPr>
        <p:spPr>
          <a:xfrm>
            <a:off x="6820083" y="0"/>
            <a:ext cx="5371918" cy="6858000"/>
          </a:xfrm>
          <a:solidFill>
            <a:schemeClr val="bg1"/>
          </a:solidFill>
        </p:spPr>
        <p:txBody>
          <a:bodyPr/>
          <a:lstStyle/>
          <a:p>
            <a:endParaRPr lang="en-US" dirty="0"/>
          </a:p>
        </p:txBody>
      </p:sp>
      <p:pic>
        <p:nvPicPr>
          <p:cNvPr id="5" name="Image 4">
            <a:extLst>
              <a:ext uri="{FF2B5EF4-FFF2-40B4-BE49-F238E27FC236}">
                <a16:creationId xmlns:a16="http://schemas.microsoft.com/office/drawing/2014/main" id="{2579FDD3-B269-434A-82D5-B76BBFB072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6" name="Text Placeholder 11">
            <a:extLst>
              <a:ext uri="{FF2B5EF4-FFF2-40B4-BE49-F238E27FC236}">
                <a16:creationId xmlns:a16="http://schemas.microsoft.com/office/drawing/2014/main" id="{63ACB0FE-8FF5-C74F-8D65-3521B4AA7F08}"/>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23599299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506" userDrawn="1">
          <p15:clr>
            <a:srgbClr val="FBAE40"/>
          </p15:clr>
        </p15:guide>
        <p15:guide id="3" orient="horz" pos="3634" userDrawn="1">
          <p15:clr>
            <a:srgbClr val="FBAE40"/>
          </p15:clr>
        </p15:guide>
        <p15:guide id="4" pos="42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photo 2 - Titre 2 lignes">
    <p:bg>
      <p:bgPr>
        <a:solidFill>
          <a:srgbClr val="D9F0F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900C317-AE2A-3142-B822-B70BDFF830DB}"/>
              </a:ext>
            </a:extLst>
          </p:cNvPr>
          <p:cNvSpPr>
            <a:spLocks noGrp="1"/>
          </p:cNvSpPr>
          <p:nvPr>
            <p:ph type="pic" sz="quarter" idx="18"/>
          </p:nvPr>
        </p:nvSpPr>
        <p:spPr>
          <a:xfrm>
            <a:off x="6820083" y="0"/>
            <a:ext cx="5371918" cy="6858000"/>
          </a:xfrm>
          <a:solidFill>
            <a:schemeClr val="bg1"/>
          </a:solidFill>
        </p:spPr>
        <p:txBody>
          <a:bodyPr/>
          <a:lstStyle/>
          <a:p>
            <a:endParaRPr lang="en-US" dirty="0"/>
          </a:p>
        </p:txBody>
      </p:sp>
      <p:pic>
        <p:nvPicPr>
          <p:cNvPr id="5" name="Image 4">
            <a:extLst>
              <a:ext uri="{FF2B5EF4-FFF2-40B4-BE49-F238E27FC236}">
                <a16:creationId xmlns:a16="http://schemas.microsoft.com/office/drawing/2014/main" id="{75D523B1-B403-1A4C-AA42-1EC4F15A80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8" name="Text Placeholder 11">
            <a:extLst>
              <a:ext uri="{FF2B5EF4-FFF2-40B4-BE49-F238E27FC236}">
                <a16:creationId xmlns:a16="http://schemas.microsoft.com/office/drawing/2014/main" id="{DFF45662-BD50-9A47-8CD4-63F8577D4BE5}"/>
              </a:ext>
            </a:extLst>
          </p:cNvPr>
          <p:cNvSpPr>
            <a:spLocks noGrp="1"/>
          </p:cNvSpPr>
          <p:nvPr>
            <p:ph type="body" sz="quarter" idx="15"/>
          </p:nvPr>
        </p:nvSpPr>
        <p:spPr>
          <a:xfrm>
            <a:off x="702619" y="2273008"/>
            <a:ext cx="5456356" cy="3495967"/>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11">
            <a:extLst>
              <a:ext uri="{FF2B5EF4-FFF2-40B4-BE49-F238E27FC236}">
                <a16:creationId xmlns:a16="http://schemas.microsoft.com/office/drawing/2014/main" id="{11D42F5C-3E93-C543-83F6-395082EDE265}"/>
              </a:ext>
            </a:extLst>
          </p:cNvPr>
          <p:cNvSpPr>
            <a:spLocks noGrp="1"/>
          </p:cNvSpPr>
          <p:nvPr>
            <p:ph type="body" sz="quarter" idx="17" hasCustomPrompt="1"/>
          </p:nvPr>
        </p:nvSpPr>
        <p:spPr>
          <a:xfrm>
            <a:off x="695062" y="664437"/>
            <a:ext cx="5456356" cy="1459087"/>
          </a:xfrm>
        </p:spPr>
        <p:txBody>
          <a:bodyPr>
            <a:noAutofit/>
          </a:bodyPr>
          <a:lstStyle>
            <a:lvl1pPr marL="0" marR="0" indent="0" algn="l" defTabSz="914400" rtl="0" eaLnBrk="1" fontAlgn="auto" latinLnBrk="0" hangingPunct="1">
              <a:lnSpc>
                <a:spcPts val="4000"/>
              </a:lnSpc>
              <a:spcBef>
                <a:spcPts val="1000"/>
              </a:spcBef>
              <a:spcAft>
                <a:spcPts val="0"/>
              </a:spcAft>
              <a:buClrTx/>
              <a:buSzTx/>
              <a:buFontTx/>
              <a:buNone/>
              <a:tabLst/>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marL="0" marR="0" lvl="0" indent="0" algn="l" defTabSz="914400" rtl="0" eaLnBrk="1" fontAlgn="auto" latinLnBrk="0" hangingPunct="1">
              <a:lnSpc>
                <a:spcPts val="4000"/>
              </a:lnSpc>
              <a:spcBef>
                <a:spcPts val="1000"/>
              </a:spcBef>
              <a:spcAft>
                <a:spcPts val="0"/>
              </a:spcAft>
              <a:buClrTx/>
              <a:buSzTx/>
              <a:buFontTx/>
              <a:buNone/>
              <a:tabLst/>
              <a:defRPr/>
            </a:pPr>
            <a:r>
              <a:rPr lang="en-US" dirty="0" err="1"/>
              <a:t>Titre</a:t>
            </a:r>
            <a:r>
              <a:rPr lang="en-US" dirty="0"/>
              <a:t> de la </a:t>
            </a:r>
            <a:r>
              <a:rPr lang="en-US" dirty="0" err="1"/>
              <a:t>diapo</a:t>
            </a:r>
            <a:endParaRPr lang="en-US" dirty="0"/>
          </a:p>
          <a:p>
            <a:pPr lvl="0"/>
            <a:r>
              <a:rPr lang="en-US" dirty="0"/>
              <a:t>sur deux </a:t>
            </a:r>
            <a:r>
              <a:rPr lang="en-US" dirty="0" err="1"/>
              <a:t>lignes</a:t>
            </a:r>
            <a:endParaRPr lang="en-US" dirty="0"/>
          </a:p>
        </p:txBody>
      </p:sp>
    </p:spTree>
    <p:extLst>
      <p:ext uri="{BB962C8B-B14F-4D97-AF65-F5344CB8AC3E}">
        <p14:creationId xmlns:p14="http://schemas.microsoft.com/office/powerpoint/2010/main" val="892643675"/>
      </p:ext>
    </p:extLst>
  </p:cSld>
  <p:clrMapOvr>
    <a:masterClrMapping/>
  </p:clrMapOvr>
  <p:extLst>
    <p:ext uri="{DCECCB84-F9BA-43D5-87BE-67443E8EF086}">
      <p15:sldGuideLst xmlns:p15="http://schemas.microsoft.com/office/powerpoint/2012/main">
        <p15:guide id="1" pos="4294" userDrawn="1">
          <p15:clr>
            <a:srgbClr val="FBAE40"/>
          </p15:clr>
        </p15:guide>
        <p15:guide id="2" pos="506" userDrawn="1">
          <p15:clr>
            <a:srgbClr val="FBAE40"/>
          </p15:clr>
        </p15:guide>
        <p15:guide id="3" orient="horz" pos="3634" userDrawn="1">
          <p15:clr>
            <a:srgbClr val="FBAE40"/>
          </p15:clr>
        </p15:guide>
        <p15:guide id="4" orient="horz" pos="459" userDrawn="1">
          <p15:clr>
            <a:srgbClr val="FBAE40"/>
          </p15:clr>
        </p15:guide>
        <p15:guide id="5" orient="horz" pos="150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photo 3">
    <p:bg>
      <p:bgPr>
        <a:solidFill>
          <a:srgbClr val="C2DBFF"/>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Picture Placeholder 16">
            <a:extLst>
              <a:ext uri="{FF2B5EF4-FFF2-40B4-BE49-F238E27FC236}">
                <a16:creationId xmlns:a16="http://schemas.microsoft.com/office/drawing/2014/main" id="{666D0FA7-6DD8-FF41-943C-E0F1D18F6CB8}"/>
              </a:ext>
            </a:extLst>
          </p:cNvPr>
          <p:cNvSpPr>
            <a:spLocks noGrp="1"/>
          </p:cNvSpPr>
          <p:nvPr>
            <p:ph type="pic" sz="quarter" idx="18"/>
          </p:nvPr>
        </p:nvSpPr>
        <p:spPr>
          <a:xfrm>
            <a:off x="6820083" y="0"/>
            <a:ext cx="5371918" cy="6858000"/>
          </a:xfrm>
          <a:solidFill>
            <a:schemeClr val="bg1"/>
          </a:solidFill>
        </p:spPr>
        <p:txBody>
          <a:bodyPr/>
          <a:lstStyle/>
          <a:p>
            <a:endParaRPr lang="en-US" dirty="0"/>
          </a:p>
        </p:txBody>
      </p:sp>
      <p:sp>
        <p:nvSpPr>
          <p:cNvPr id="11" name="Text Placeholder 11">
            <a:extLst>
              <a:ext uri="{FF2B5EF4-FFF2-40B4-BE49-F238E27FC236}">
                <a16:creationId xmlns:a16="http://schemas.microsoft.com/office/drawing/2014/main" id="{1EDFA376-5619-2F4C-A0F7-495A393C6C31}"/>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
        <p:nvSpPr>
          <p:cNvPr id="16" name="Text Placeholder 11">
            <a:extLst>
              <a:ext uri="{FF2B5EF4-FFF2-40B4-BE49-F238E27FC236}">
                <a16:creationId xmlns:a16="http://schemas.microsoft.com/office/drawing/2014/main" id="{C1FCDAD3-08BB-FB44-BE0C-4FC0756882E6}"/>
              </a:ext>
            </a:extLst>
          </p:cNvPr>
          <p:cNvSpPr>
            <a:spLocks noGrp="1"/>
          </p:cNvSpPr>
          <p:nvPr>
            <p:ph type="body" sz="quarter" idx="15"/>
          </p:nvPr>
        </p:nvSpPr>
        <p:spPr>
          <a:xfrm>
            <a:off x="695062" y="1706921"/>
            <a:ext cx="5456356"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888322312"/>
      </p:ext>
    </p:extLst>
  </p:cSld>
  <p:clrMapOvr>
    <a:masterClrMapping/>
  </p:clrMapOvr>
  <p:extLst>
    <p:ext uri="{DCECCB84-F9BA-43D5-87BE-67443E8EF086}">
      <p15:sldGuideLst xmlns:p15="http://schemas.microsoft.com/office/powerpoint/2012/main">
        <p15:guide id="1" pos="4294" userDrawn="1">
          <p15:clr>
            <a:srgbClr val="FBAE40"/>
          </p15:clr>
        </p15:guide>
        <p15:guide id="2" orient="horz" pos="459" userDrawn="1">
          <p15:clr>
            <a:srgbClr val="FBAE40"/>
          </p15:clr>
        </p15:guide>
        <p15:guide id="3" orient="horz" pos="3634" userDrawn="1">
          <p15:clr>
            <a:srgbClr val="FBAE40"/>
          </p15:clr>
        </p15:guide>
        <p15:guide id="4" pos="50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Numero + photo 3">
    <p:bg>
      <p:bgPr>
        <a:solidFill>
          <a:srgbClr val="C2DB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hasCustomPrompt="1"/>
          </p:nvPr>
        </p:nvSpPr>
        <p:spPr>
          <a:xfrm>
            <a:off x="1288715" y="1530838"/>
            <a:ext cx="5295900" cy="4713678"/>
          </a:xfrm>
        </p:spPr>
        <p:txBody>
          <a:bodyPr>
            <a:noAutofit/>
          </a:bodyPr>
          <a:lstStyle>
            <a:lvl1pPr marL="0" indent="0">
              <a:lnSpc>
                <a:spcPts val="3200"/>
              </a:lnSpc>
              <a:buFont typeface="+mj-lt"/>
              <a:buNone/>
              <a:defRPr sz="2200" b="0"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err="1"/>
              <a:t>Texte</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a:t>
            </a:r>
          </a:p>
        </p:txBody>
      </p:sp>
      <p:sp>
        <p:nvSpPr>
          <p:cNvPr id="5" name="Text Placeholder 4">
            <a:extLst>
              <a:ext uri="{FF2B5EF4-FFF2-40B4-BE49-F238E27FC236}">
                <a16:creationId xmlns:a16="http://schemas.microsoft.com/office/drawing/2014/main" id="{E65EE368-2A29-DD42-BB00-90CD77E3DC29}"/>
              </a:ext>
            </a:extLst>
          </p:cNvPr>
          <p:cNvSpPr>
            <a:spLocks noGrp="1"/>
          </p:cNvSpPr>
          <p:nvPr>
            <p:ph type="body" sz="quarter" idx="22" hasCustomPrompt="1"/>
          </p:nvPr>
        </p:nvSpPr>
        <p:spPr>
          <a:xfrm>
            <a:off x="677971" y="159579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01</a:t>
            </a:r>
          </a:p>
        </p:txBody>
      </p:sp>
      <p:sp>
        <p:nvSpPr>
          <p:cNvPr id="13" name="Text Placeholder 4">
            <a:extLst>
              <a:ext uri="{FF2B5EF4-FFF2-40B4-BE49-F238E27FC236}">
                <a16:creationId xmlns:a16="http://schemas.microsoft.com/office/drawing/2014/main" id="{60E60D56-6F75-D04D-A067-34B6E8549F0E}"/>
              </a:ext>
            </a:extLst>
          </p:cNvPr>
          <p:cNvSpPr>
            <a:spLocks noGrp="1"/>
          </p:cNvSpPr>
          <p:nvPr>
            <p:ph type="body" sz="quarter" idx="23" hasCustomPrompt="1"/>
          </p:nvPr>
        </p:nvSpPr>
        <p:spPr>
          <a:xfrm>
            <a:off x="677971" y="334839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02</a:t>
            </a:r>
          </a:p>
        </p:txBody>
      </p:sp>
      <p:sp>
        <p:nvSpPr>
          <p:cNvPr id="14" name="Text Placeholder 4">
            <a:extLst>
              <a:ext uri="{FF2B5EF4-FFF2-40B4-BE49-F238E27FC236}">
                <a16:creationId xmlns:a16="http://schemas.microsoft.com/office/drawing/2014/main" id="{D01F162F-6E81-D042-9FE6-D30B00883D93}"/>
              </a:ext>
            </a:extLst>
          </p:cNvPr>
          <p:cNvSpPr>
            <a:spLocks noGrp="1"/>
          </p:cNvSpPr>
          <p:nvPr>
            <p:ph type="body" sz="quarter" idx="24" hasCustomPrompt="1"/>
          </p:nvPr>
        </p:nvSpPr>
        <p:spPr>
          <a:xfrm>
            <a:off x="677971" y="468824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03</a:t>
            </a:r>
          </a:p>
        </p:txBody>
      </p:sp>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Picture Placeholder 16">
            <a:extLst>
              <a:ext uri="{FF2B5EF4-FFF2-40B4-BE49-F238E27FC236}">
                <a16:creationId xmlns:a16="http://schemas.microsoft.com/office/drawing/2014/main" id="{666D0FA7-6DD8-FF41-943C-E0F1D18F6CB8}"/>
              </a:ext>
            </a:extLst>
          </p:cNvPr>
          <p:cNvSpPr>
            <a:spLocks noGrp="1"/>
          </p:cNvSpPr>
          <p:nvPr>
            <p:ph type="pic" sz="quarter" idx="18"/>
          </p:nvPr>
        </p:nvSpPr>
        <p:spPr>
          <a:xfrm>
            <a:off x="6820083" y="0"/>
            <a:ext cx="5371918" cy="6858000"/>
          </a:xfrm>
          <a:solidFill>
            <a:schemeClr val="bg1"/>
          </a:solidFill>
        </p:spPr>
        <p:txBody>
          <a:bodyPr/>
          <a:lstStyle/>
          <a:p>
            <a:endParaRPr lang="en-US" dirty="0"/>
          </a:p>
        </p:txBody>
      </p:sp>
      <p:sp>
        <p:nvSpPr>
          <p:cNvPr id="11" name="Text Placeholder 11">
            <a:extLst>
              <a:ext uri="{FF2B5EF4-FFF2-40B4-BE49-F238E27FC236}">
                <a16:creationId xmlns:a16="http://schemas.microsoft.com/office/drawing/2014/main" id="{1EDFA376-5619-2F4C-A0F7-495A393C6C31}"/>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252246193"/>
      </p:ext>
    </p:extLst>
  </p:cSld>
  <p:clrMapOvr>
    <a:masterClrMapping/>
  </p:clrMapOvr>
  <p:extLst>
    <p:ext uri="{DCECCB84-F9BA-43D5-87BE-67443E8EF086}">
      <p15:sldGuideLst xmlns:p15="http://schemas.microsoft.com/office/powerpoint/2012/main">
        <p15:guide id="1" pos="4294">
          <p15:clr>
            <a:srgbClr val="FBAE40"/>
          </p15:clr>
        </p15:guide>
        <p15:guide id="2" orient="horz" pos="459">
          <p15:clr>
            <a:srgbClr val="FBAE40"/>
          </p15:clr>
        </p15:guide>
        <p15:guide id="3" orient="horz" pos="3634">
          <p15:clr>
            <a:srgbClr val="FBAE40"/>
          </p15:clr>
        </p15:guide>
        <p15:guide id="4" pos="5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texte avec 2 colonnes">
    <p:bg>
      <p:bgPr>
        <a:solidFill>
          <a:srgbClr val="F2E8E0"/>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C59D7DB-59B1-564E-8843-09E7D02E859C}"/>
              </a:ext>
            </a:extLst>
          </p:cNvPr>
          <p:cNvSpPr>
            <a:spLocks noGrp="1"/>
          </p:cNvSpPr>
          <p:nvPr>
            <p:ph type="body" sz="quarter" idx="19"/>
          </p:nvPr>
        </p:nvSpPr>
        <p:spPr>
          <a:xfrm>
            <a:off x="696912" y="2198553"/>
            <a:ext cx="10475349" cy="3570422"/>
          </a:xfrm>
        </p:spPr>
        <p:txBody>
          <a:bodyPr numCol="2" spcCol="360000"/>
          <a:lstStyle>
            <a:lvl1pPr marL="342000" marR="0" indent="-342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1pPr>
            <a:lvl5pPr marL="1710000">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9" name="Image 8">
            <a:extLst>
              <a:ext uri="{FF2B5EF4-FFF2-40B4-BE49-F238E27FC236}">
                <a16:creationId xmlns:a16="http://schemas.microsoft.com/office/drawing/2014/main" id="{E70AB811-CE65-344A-8EB6-8E17260318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Text Placeholder 11">
            <a:extLst>
              <a:ext uri="{FF2B5EF4-FFF2-40B4-BE49-F238E27FC236}">
                <a16:creationId xmlns:a16="http://schemas.microsoft.com/office/drawing/2014/main" id="{427637F9-F2F1-5D48-BBD2-8510C26DCB58}"/>
              </a:ext>
            </a:extLst>
          </p:cNvPr>
          <p:cNvSpPr>
            <a:spLocks noGrp="1"/>
          </p:cNvSpPr>
          <p:nvPr>
            <p:ph type="body" sz="quarter" idx="17" hasCustomPrompt="1"/>
          </p:nvPr>
        </p:nvSpPr>
        <p:spPr>
          <a:xfrm>
            <a:off x="697476" y="662313"/>
            <a:ext cx="10475349" cy="1311642"/>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4237560138"/>
      </p:ext>
    </p:extLst>
  </p:cSld>
  <p:clrMapOvr>
    <a:masterClrMapping/>
  </p:clrMapOvr>
  <p:extLst>
    <p:ext uri="{DCECCB84-F9BA-43D5-87BE-67443E8EF086}">
      <p15:sldGuideLst xmlns:p15="http://schemas.microsoft.com/office/powerpoint/2012/main">
        <p15:guide id="1" orient="horz" pos="459" userDrawn="1">
          <p15:clr>
            <a:srgbClr val="FBAE40"/>
          </p15:clr>
        </p15:guide>
        <p15:guide id="2" orient="horz" pos="3634" userDrawn="1">
          <p15:clr>
            <a:srgbClr val="FBAE40"/>
          </p15:clr>
        </p15:guide>
        <p15:guide id="3" pos="7038" userDrawn="1">
          <p15:clr>
            <a:srgbClr val="FBAE40"/>
          </p15:clr>
        </p15:guide>
        <p15:guide id="4" pos="506" userDrawn="1">
          <p15:clr>
            <a:srgbClr val="FBAE40"/>
          </p15:clr>
        </p15:guide>
        <p15:guide id="5" pos="3840" userDrawn="1">
          <p15:clr>
            <a:srgbClr val="FBAE40"/>
          </p15:clr>
        </p15:guide>
        <p15:guide id="6" pos="352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ement vert">
    <p:bg>
      <p:bgPr>
        <a:solidFill>
          <a:srgbClr val="D9F0F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2966113445"/>
      </p:ext>
    </p:extLst>
  </p:cSld>
  <p:clrMapOvr>
    <a:masterClrMapping/>
  </p:clrMapOvr>
  <p:extLst>
    <p:ext uri="{DCECCB84-F9BA-43D5-87BE-67443E8EF086}">
      <p15:sldGuideLst xmlns:p15="http://schemas.microsoft.com/office/powerpoint/2012/main">
        <p15:guide id="1" pos="506" userDrawn="1">
          <p15:clr>
            <a:srgbClr val="FBAE40"/>
          </p15:clr>
        </p15:guide>
        <p15:guide id="2" pos="7038" userDrawn="1">
          <p15:clr>
            <a:srgbClr val="FBAE40"/>
          </p15:clr>
        </p15:guide>
        <p15:guide id="3" orient="horz" pos="459" userDrawn="1">
          <p15:clr>
            <a:srgbClr val="FBAE40"/>
          </p15:clr>
        </p15:guide>
        <p15:guide id="4" orient="horz" pos="36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T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3694CFD-A151-D24B-B880-D1C5CB82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6" name="Text Placeholder 15">
            <a:extLst>
              <a:ext uri="{FF2B5EF4-FFF2-40B4-BE49-F238E27FC236}">
                <a16:creationId xmlns:a16="http://schemas.microsoft.com/office/drawing/2014/main" id="{4126D0A6-ADB0-8B4E-AE3B-F1BBE4DFC27D}"/>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Page </a:t>
            </a:r>
            <a:r>
              <a:rPr lang="en-US" dirty="0" err="1"/>
              <a:t>titre</a:t>
            </a:r>
            <a:endParaRPr lang="en-US" dirty="0"/>
          </a:p>
        </p:txBody>
      </p:sp>
      <p:sp>
        <p:nvSpPr>
          <p:cNvPr id="7" name="Text Placeholder 11">
            <a:extLst>
              <a:ext uri="{FF2B5EF4-FFF2-40B4-BE49-F238E27FC236}">
                <a16:creationId xmlns:a16="http://schemas.microsoft.com/office/drawing/2014/main" id="{5A8BC636-3EA2-AD48-88F2-9234F06AAC5A}"/>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Lundi 2 mars 2021</a:t>
            </a:r>
          </a:p>
        </p:txBody>
      </p:sp>
    </p:spTree>
    <p:extLst>
      <p:ext uri="{BB962C8B-B14F-4D97-AF65-F5344CB8AC3E}">
        <p14:creationId xmlns:p14="http://schemas.microsoft.com/office/powerpoint/2010/main" val="237417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ulement beige">
    <p:bg>
      <p:bgPr>
        <a:solidFill>
          <a:srgbClr val="F2E8E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3683217341"/>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ulement bleu">
    <p:bg>
      <p:bgPr>
        <a:solidFill>
          <a:srgbClr val="C2DBF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399189258"/>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ement blanc">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endParaRPr lang="en-US" dirty="0"/>
          </a:p>
        </p:txBody>
      </p:sp>
    </p:spTree>
    <p:extLst>
      <p:ext uri="{BB962C8B-B14F-4D97-AF65-F5344CB8AC3E}">
        <p14:creationId xmlns:p14="http://schemas.microsoft.com/office/powerpoint/2010/main" val="1256723920"/>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texte + graphique">
    <p:bg>
      <p:bgPr>
        <a:solidFill>
          <a:srgbClr val="F2E8E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912200"/>
          </a:xfrm>
        </p:spPr>
        <p:txBody>
          <a:bodyPr>
            <a:noAutofit/>
          </a:bodyPr>
          <a:lstStyle>
            <a:lvl1pPr marL="0" indent="0">
              <a:lnSpc>
                <a:spcPts val="3600"/>
              </a:lnSpc>
              <a:spcBef>
                <a:spcPts val="0"/>
              </a:spcBef>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r>
              <a:rPr lang="en-US" dirty="0"/>
              <a:t> tableau</a:t>
            </a:r>
          </a:p>
        </p:txBody>
      </p:sp>
      <p:sp>
        <p:nvSpPr>
          <p:cNvPr id="3" name="Chart Placeholder 2">
            <a:extLst>
              <a:ext uri="{FF2B5EF4-FFF2-40B4-BE49-F238E27FC236}">
                <a16:creationId xmlns:a16="http://schemas.microsoft.com/office/drawing/2014/main" id="{20291869-AF94-5846-96A2-2D02839DAEF5}"/>
              </a:ext>
            </a:extLst>
          </p:cNvPr>
          <p:cNvSpPr>
            <a:spLocks noGrp="1"/>
          </p:cNvSpPr>
          <p:nvPr>
            <p:ph type="chart" sz="quarter" idx="21" hasCustomPrompt="1"/>
          </p:nvPr>
        </p:nvSpPr>
        <p:spPr>
          <a:xfrm>
            <a:off x="787400" y="1685217"/>
            <a:ext cx="10385425" cy="4083758"/>
          </a:xfrm>
        </p:spPr>
        <p:txBody>
          <a:bodyPr/>
          <a:lstStyle/>
          <a:p>
            <a:r>
              <a:rPr lang="en-US" dirty="0" err="1"/>
              <a:t>Insérez</a:t>
            </a:r>
            <a:r>
              <a:rPr lang="en-US" dirty="0"/>
              <a:t> un </a:t>
            </a:r>
            <a:r>
              <a:rPr lang="en-US" dirty="0" err="1"/>
              <a:t>graphique</a:t>
            </a:r>
            <a:endParaRPr lang="en-US" dirty="0"/>
          </a:p>
        </p:txBody>
      </p:sp>
    </p:spTree>
    <p:extLst>
      <p:ext uri="{BB962C8B-B14F-4D97-AF65-F5344CB8AC3E}">
        <p14:creationId xmlns:p14="http://schemas.microsoft.com/office/powerpoint/2010/main" val="4131703761"/>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texte + tableau">
    <p:bg>
      <p:bgPr>
        <a:solidFill>
          <a:srgbClr val="D9F0F2"/>
        </a:solidFill>
        <a:effectLst/>
      </p:bgPr>
    </p:bg>
    <p:spTree>
      <p:nvGrpSpPr>
        <p:cNvPr id="1" name=""/>
        <p:cNvGrpSpPr/>
        <p:nvPr/>
      </p:nvGrpSpPr>
      <p:grpSpPr>
        <a:xfrm>
          <a:off x="0" y="0"/>
          <a:ext cx="0" cy="0"/>
          <a:chOff x="0" y="0"/>
          <a:chExt cx="0" cy="0"/>
        </a:xfrm>
      </p:grpSpPr>
      <p:sp>
        <p:nvSpPr>
          <p:cNvPr id="3" name="Espace réservé du tableau 2">
            <a:extLst>
              <a:ext uri="{FF2B5EF4-FFF2-40B4-BE49-F238E27FC236}">
                <a16:creationId xmlns:a16="http://schemas.microsoft.com/office/drawing/2014/main" id="{2AA7638A-BA1C-EE4B-B7E1-FADFC6E657A0}"/>
              </a:ext>
            </a:extLst>
          </p:cNvPr>
          <p:cNvSpPr>
            <a:spLocks noGrp="1"/>
          </p:cNvSpPr>
          <p:nvPr>
            <p:ph type="tbl" sz="quarter" idx="18"/>
          </p:nvPr>
        </p:nvSpPr>
        <p:spPr>
          <a:xfrm>
            <a:off x="787400" y="1685216"/>
            <a:ext cx="10385425" cy="4083757"/>
          </a:xfrm>
        </p:spPr>
        <p:txBody>
          <a:bodyPr/>
          <a:lstStyle/>
          <a:p>
            <a:endParaRPr lang="fr-FR" dirty="0"/>
          </a:p>
        </p:txBody>
      </p:sp>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9144000" y="6248400"/>
            <a:ext cx="2743200" cy="365125"/>
          </a:xfrm>
        </p:spPr>
        <p:txBody>
          <a:bodyPr/>
          <a:lstStyle>
            <a:lvl1pPr>
              <a:defRPr sz="1600" b="1" i="0" baseline="0">
                <a:solidFill>
                  <a:schemeClr val="tx1"/>
                </a:solidFill>
                <a:latin typeface="Roboto" panose="02000000000000000000"/>
                <a:ea typeface="Roboto" panose="02000000000000000000"/>
                <a:cs typeface="Roboto" panose="02000000000000000000"/>
              </a:defRPr>
            </a:lvl1pPr>
          </a:lstStyle>
          <a:p>
            <a:fld id="{2AF50B8B-71F6-4443-B69E-93AF6A74C517}" type="slidenum">
              <a:rPr lang="en-US" smtClean="0"/>
              <a:pPr/>
              <a:t>‹N°›</a:t>
            </a:fld>
            <a:endParaRPr lang="en-US" dirty="0"/>
          </a:p>
        </p:txBody>
      </p:sp>
      <p:pic>
        <p:nvPicPr>
          <p:cNvPr id="7" name="Image 6">
            <a:extLst>
              <a:ext uri="{FF2B5EF4-FFF2-40B4-BE49-F238E27FC236}">
                <a16:creationId xmlns:a16="http://schemas.microsoft.com/office/drawing/2014/main" id="{3BF24BFE-7EC2-334F-B46D-9C097384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8" name="Text Placeholder 11">
            <a:extLst>
              <a:ext uri="{FF2B5EF4-FFF2-40B4-BE49-F238E27FC236}">
                <a16:creationId xmlns:a16="http://schemas.microsoft.com/office/drawing/2014/main" id="{934F8106-C023-0F41-9077-E8DEC1D619A8}"/>
              </a:ext>
            </a:extLst>
          </p:cNvPr>
          <p:cNvSpPr>
            <a:spLocks noGrp="1"/>
          </p:cNvSpPr>
          <p:nvPr>
            <p:ph type="body" sz="quarter" idx="20" hasCustomPrompt="1"/>
          </p:nvPr>
        </p:nvSpPr>
        <p:spPr>
          <a:xfrm>
            <a:off x="697476" y="662313"/>
            <a:ext cx="10475349" cy="912200"/>
          </a:xfrm>
        </p:spPr>
        <p:txBody>
          <a:bodyPr>
            <a:noAutofit/>
          </a:bodyPr>
          <a:lstStyle>
            <a:lvl1pPr marL="0" indent="0">
              <a:lnSpc>
                <a:spcPts val="3600"/>
              </a:lnSpc>
              <a:spcBef>
                <a:spcPts val="0"/>
              </a:spcBef>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dirty="0" err="1"/>
              <a:t>Titre</a:t>
            </a:r>
            <a:r>
              <a:rPr lang="en-US" dirty="0"/>
              <a:t> de la </a:t>
            </a:r>
            <a:r>
              <a:rPr lang="en-US" dirty="0" err="1"/>
              <a:t>diapo</a:t>
            </a:r>
            <a:r>
              <a:rPr lang="en-US" dirty="0"/>
              <a:t> tableau</a:t>
            </a:r>
          </a:p>
        </p:txBody>
      </p:sp>
    </p:spTree>
    <p:extLst>
      <p:ext uri="{BB962C8B-B14F-4D97-AF65-F5344CB8AC3E}">
        <p14:creationId xmlns:p14="http://schemas.microsoft.com/office/powerpoint/2010/main" val="1054054121"/>
      </p:ext>
    </p:extLst>
  </p:cSld>
  <p:clrMapOvr>
    <a:masterClrMapping/>
  </p:clrMapOvr>
  <p:extLst>
    <p:ext uri="{DCECCB84-F9BA-43D5-87BE-67443E8EF086}">
      <p15:sldGuideLst xmlns:p15="http://schemas.microsoft.com/office/powerpoint/2012/main">
        <p15:guide id="1" pos="506" userDrawn="1">
          <p15:clr>
            <a:srgbClr val="FBAE40"/>
          </p15:clr>
        </p15:guide>
        <p15:guide id="2" pos="7038" userDrawn="1">
          <p15:clr>
            <a:srgbClr val="FBAE40"/>
          </p15:clr>
        </p15:guide>
        <p15:guide id="3" orient="horz" pos="3634" userDrawn="1">
          <p15:clr>
            <a:srgbClr val="FBAE40"/>
          </p15:clr>
        </p15:guide>
        <p15:guide id="4" orient="horz" pos="4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fin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err="1"/>
              <a:t>Texte</a:t>
            </a:r>
            <a:endParaRPr lang="en-US" dirty="0"/>
          </a:p>
        </p:txBody>
      </p:sp>
      <p:pic>
        <p:nvPicPr>
          <p:cNvPr id="3" name="Image 2">
            <a:extLst>
              <a:ext uri="{FF2B5EF4-FFF2-40B4-BE49-F238E27FC236}">
                <a16:creationId xmlns:a16="http://schemas.microsoft.com/office/drawing/2014/main" id="{BE641F90-8EE5-C44E-8589-4AF58969F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Tree>
    <p:extLst>
      <p:ext uri="{BB962C8B-B14F-4D97-AF65-F5344CB8AC3E}">
        <p14:creationId xmlns:p14="http://schemas.microsoft.com/office/powerpoint/2010/main" val="4139054837"/>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fin + adresse">
    <p:bg>
      <p:bgPr>
        <a:solidFill>
          <a:srgbClr val="D9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5B3C0B-69CC-6349-AE06-E03AC105FA16}"/>
              </a:ext>
            </a:extLst>
          </p:cNvPr>
          <p:cNvSpPr/>
          <p:nvPr userDrawn="1"/>
        </p:nvSpPr>
        <p:spPr>
          <a:xfrm>
            <a:off x="0" y="5344906"/>
            <a:ext cx="12192000" cy="1513094"/>
          </a:xfrm>
          <a:prstGeom prst="rect">
            <a:avLst/>
          </a:prstGeom>
          <a:solidFill>
            <a:srgbClr val="D9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 Placeholder 15">
            <a:extLst>
              <a:ext uri="{FF2B5EF4-FFF2-40B4-BE49-F238E27FC236}">
                <a16:creationId xmlns:a16="http://schemas.microsoft.com/office/drawing/2014/main" id="{DDC207E0-4D27-2E4B-95AB-DA2FDD924103}"/>
              </a:ext>
            </a:extLst>
          </p:cNvPr>
          <p:cNvSpPr>
            <a:spLocks noGrp="1"/>
          </p:cNvSpPr>
          <p:nvPr>
            <p:ph type="body" sz="quarter" idx="16" hasCustomPrompt="1"/>
          </p:nvPr>
        </p:nvSpPr>
        <p:spPr>
          <a:xfrm>
            <a:off x="8185457" y="5352789"/>
            <a:ext cx="3629221" cy="1251837"/>
          </a:xfrm>
        </p:spPr>
        <p:txBody>
          <a:bodyPr anchor="b">
            <a:normAutofit/>
          </a:bodyPr>
          <a:lstStyle>
            <a:lvl1pPr marL="0" indent="0" algn="r">
              <a:buFontTx/>
              <a:buNone/>
              <a:defRPr sz="72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Merci!</a:t>
            </a:r>
          </a:p>
        </p:txBody>
      </p:sp>
      <p:sp>
        <p:nvSpPr>
          <p:cNvPr id="10" name="Text Placeholder 2">
            <a:extLst>
              <a:ext uri="{FF2B5EF4-FFF2-40B4-BE49-F238E27FC236}">
                <a16:creationId xmlns:a16="http://schemas.microsoft.com/office/drawing/2014/main" id="{67E6311B-7151-3945-9C06-BF79E3816544}"/>
              </a:ext>
            </a:extLst>
          </p:cNvPr>
          <p:cNvSpPr>
            <a:spLocks noGrp="1"/>
          </p:cNvSpPr>
          <p:nvPr>
            <p:ph type="body" sz="quarter" idx="14" hasCustomPrompt="1"/>
          </p:nvPr>
        </p:nvSpPr>
        <p:spPr>
          <a:xfrm>
            <a:off x="377322" y="5663478"/>
            <a:ext cx="5357648" cy="768854"/>
          </a:xfrm>
        </p:spPr>
        <p:txBody>
          <a:bodyPr anchor="b">
            <a:noAutofit/>
          </a:bodyPr>
          <a:lstStyle>
            <a:lvl1pPr>
              <a:buNone/>
              <a:defRPr b="1"/>
            </a:lvl1pPr>
          </a:lstStyle>
          <a:p>
            <a:pPr>
              <a:lnSpc>
                <a:spcPts val="1800"/>
              </a:lnSpc>
              <a:spcBef>
                <a:spcPts val="0"/>
              </a:spcBef>
            </a:pPr>
            <a:r>
              <a:rPr lang="fr-CA" sz="1200" dirty="0"/>
              <a:t>POUR NOUS JOINDRE</a:t>
            </a:r>
          </a:p>
          <a:p>
            <a:pPr>
              <a:lnSpc>
                <a:spcPts val="1800"/>
              </a:lnSpc>
              <a:spcBef>
                <a:spcPts val="0"/>
              </a:spcBef>
            </a:pPr>
            <a:r>
              <a:rPr lang="fr-CA" sz="1200" b="0" dirty="0" err="1">
                <a:ea typeface="Verdana" pitchFamily="34" charset="0"/>
              </a:rPr>
              <a:t>fondsftq.com</a:t>
            </a:r>
            <a:endParaRPr lang="fr-CA" sz="1200" b="0" dirty="0">
              <a:ea typeface="Verdana" pitchFamily="34" charset="0"/>
            </a:endParaRPr>
          </a:p>
          <a:p>
            <a:pPr>
              <a:lnSpc>
                <a:spcPts val="1800"/>
              </a:lnSpc>
              <a:spcBef>
                <a:spcPts val="0"/>
              </a:spcBef>
            </a:pPr>
            <a:r>
              <a:rPr lang="fr-CA" sz="1200" b="0" dirty="0"/>
              <a:t>514 383-8383 | 1 800 361-5017</a:t>
            </a:r>
            <a:endParaRPr lang="en-US" sz="1200" b="0" dirty="0"/>
          </a:p>
        </p:txBody>
      </p:sp>
      <p:pic>
        <p:nvPicPr>
          <p:cNvPr id="7" name="Image 6">
            <a:extLst>
              <a:ext uri="{FF2B5EF4-FFF2-40B4-BE49-F238E27FC236}">
                <a16:creationId xmlns:a16="http://schemas.microsoft.com/office/drawing/2014/main" id="{D3D327A8-4A76-9140-B174-F4372192FA4F}"/>
              </a:ext>
            </a:extLst>
          </p:cNvPr>
          <p:cNvPicPr>
            <a:picLocks noChangeAspect="1"/>
          </p:cNvPicPr>
          <p:nvPr userDrawn="1"/>
        </p:nvPicPr>
        <p:blipFill>
          <a:blip r:embed="rId2"/>
          <a:stretch>
            <a:fillRect/>
          </a:stretch>
        </p:blipFill>
        <p:spPr>
          <a:xfrm>
            <a:off x="0" y="-1740"/>
            <a:ext cx="12192000" cy="5338763"/>
          </a:xfrm>
          <a:prstGeom prst="rect">
            <a:avLst/>
          </a:prstGeom>
        </p:spPr>
      </p:pic>
      <p:pic>
        <p:nvPicPr>
          <p:cNvPr id="8" name="Image 7">
            <a:extLst>
              <a:ext uri="{FF2B5EF4-FFF2-40B4-BE49-F238E27FC236}">
                <a16:creationId xmlns:a16="http://schemas.microsoft.com/office/drawing/2014/main" id="{E267AD3F-6AA1-5E4A-87B5-4B5695B9EE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Tree>
    <p:extLst>
      <p:ext uri="{BB962C8B-B14F-4D97-AF65-F5344CB8AC3E}">
        <p14:creationId xmlns:p14="http://schemas.microsoft.com/office/powerpoint/2010/main" val="2426094094"/>
      </p:ext>
    </p:extLst>
  </p:cSld>
  <p:clrMapOvr>
    <a:masterClrMapping/>
  </p:clrMapOvr>
  <p:extLst>
    <p:ext uri="{DCECCB84-F9BA-43D5-87BE-67443E8EF086}">
      <p15:sldGuideLst xmlns:p15="http://schemas.microsoft.com/office/powerpoint/2012/main">
        <p15:guide id="1" orient="horz" pos="39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age d'accue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D087EBCD-0C28-49B7-97F7-D5E288C8749C}" type="slidenum">
              <a:rPr lang="fr-CA"/>
              <a:pPr>
                <a:defRPr/>
              </a:pPr>
              <a:t>‹N°›</a:t>
            </a:fld>
            <a:endParaRPr lang="fr-CA"/>
          </a:p>
        </p:txBody>
      </p:sp>
      <p:pic>
        <p:nvPicPr>
          <p:cNvPr id="3" name="Image 2" descr="Fonds_powerpoint_trans.gif"/>
          <p:cNvPicPr>
            <a:picLocks noChangeAspect="1"/>
          </p:cNvPicPr>
          <p:nvPr userDrawn="1"/>
        </p:nvPicPr>
        <p:blipFill>
          <a:blip r:embed="rId3" cstate="print"/>
          <a:stretch>
            <a:fillRect/>
          </a:stretch>
        </p:blipFill>
        <p:spPr>
          <a:xfrm>
            <a:off x="685976" y="6128265"/>
            <a:ext cx="1496368" cy="405891"/>
          </a:xfrm>
          <a:prstGeom prst="rect">
            <a:avLst/>
          </a:prstGeom>
        </p:spPr>
      </p:pic>
    </p:spTree>
    <p:extLst>
      <p:ext uri="{BB962C8B-B14F-4D97-AF65-F5344CB8AC3E}">
        <p14:creationId xmlns:p14="http://schemas.microsoft.com/office/powerpoint/2010/main" val="64800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liste à puc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11" name="Text Placeholder 8"/>
          <p:cNvSpPr>
            <a:spLocks noGrp="1"/>
          </p:cNvSpPr>
          <p:nvPr>
            <p:ph type="body" sz="quarter" idx="13"/>
          </p:nvPr>
        </p:nvSpPr>
        <p:spPr>
          <a:xfrm>
            <a:off x="529037" y="1604069"/>
            <a:ext cx="10786051" cy="4201195"/>
          </a:xfrm>
          <a:prstGeom prst="rect">
            <a:avLst/>
          </a:prstGeom>
        </p:spPr>
        <p:txBody>
          <a:bodyPr/>
          <a:lstStyle>
            <a:lvl1pPr>
              <a:spcBef>
                <a:spcPts val="1200"/>
              </a:spcBef>
              <a:buFont typeface="Arial" pitchFamily="34" charset="0"/>
              <a:buChar char="•"/>
              <a:defRPr sz="2667"/>
            </a:lvl1pPr>
            <a:lvl2pPr marL="474121" indent="-237061">
              <a:spcBef>
                <a:spcPts val="1200"/>
              </a:spcBef>
              <a:buFont typeface="Arial" pitchFamily="34" charset="0"/>
              <a:buChar char="-"/>
              <a:defRPr sz="2667"/>
            </a:lvl2pPr>
            <a:lvl3pPr marL="711182" indent="-237061">
              <a:spcBef>
                <a:spcPts val="1200"/>
              </a:spcBef>
              <a:defRPr sz="2667"/>
            </a:lvl3pPr>
            <a:lvl4pPr marL="965176" indent="-253994">
              <a:spcBef>
                <a:spcPts val="1200"/>
              </a:spcBef>
              <a:buFont typeface="Arial" pitchFamily="34" charset="0"/>
              <a:buChar char="-"/>
              <a:defRPr sz="2667"/>
            </a:lvl4pPr>
            <a:lvl5pPr marL="1202237" indent="-253994">
              <a:spcBef>
                <a:spcPts val="1200"/>
              </a:spcBef>
              <a:buFont typeface="Arial" pitchFamily="34" charset="0"/>
              <a:buChar char="•"/>
              <a:defRPr sz="2667"/>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2"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dirty="0"/>
          </a:p>
        </p:txBody>
      </p:sp>
      <p:cxnSp>
        <p:nvCxnSpPr>
          <p:cNvPr id="9"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pic>
        <p:nvPicPr>
          <p:cNvPr id="10" name="Image 9" descr="Fonds_powerpoint_trans.gif"/>
          <p:cNvPicPr>
            <a:picLocks noChangeAspect="1"/>
          </p:cNvPicPr>
          <p:nvPr userDrawn="1"/>
        </p:nvPicPr>
        <p:blipFill>
          <a:blip r:embed="rId3" cstate="print"/>
          <a:stretch>
            <a:fillRect/>
          </a:stretch>
        </p:blipFill>
        <p:spPr>
          <a:xfrm>
            <a:off x="615940" y="6286502"/>
            <a:ext cx="1006635" cy="273049"/>
          </a:xfrm>
          <a:prstGeom prst="rect">
            <a:avLst/>
          </a:prstGeom>
        </p:spPr>
      </p:pic>
      <p:cxnSp>
        <p:nvCxnSpPr>
          <p:cNvPr id="14"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3762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seu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9"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dirty="0"/>
          </a:p>
        </p:txBody>
      </p:sp>
      <p:pic>
        <p:nvPicPr>
          <p:cNvPr id="10" name="Image 9" descr="Fonds_powerpoint_trans.gif"/>
          <p:cNvPicPr>
            <a:picLocks noChangeAspect="1"/>
          </p:cNvPicPr>
          <p:nvPr userDrawn="1"/>
        </p:nvPicPr>
        <p:blipFill>
          <a:blip r:embed="rId3" cstate="print"/>
          <a:stretch>
            <a:fillRect/>
          </a:stretch>
        </p:blipFill>
        <p:spPr>
          <a:xfrm>
            <a:off x="615940" y="6286502"/>
            <a:ext cx="1006635" cy="273049"/>
          </a:xfrm>
          <a:prstGeom prst="rect">
            <a:avLst/>
          </a:prstGeom>
        </p:spPr>
      </p:pic>
      <p:cxnSp>
        <p:nvCxnSpPr>
          <p:cNvPr id="11"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1526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3">
    <p:bg>
      <p:bgPr>
        <a:solidFill>
          <a:srgbClr val="D9F0F2"/>
        </a:solidFill>
        <a:effectLst/>
      </p:bgPr>
    </p:bg>
    <p:spTree>
      <p:nvGrpSpPr>
        <p:cNvPr id="1" name=""/>
        <p:cNvGrpSpPr/>
        <p:nvPr/>
      </p:nvGrpSpPr>
      <p:grpSpPr>
        <a:xfrm>
          <a:off x="0" y="0"/>
          <a:ext cx="0" cy="0"/>
          <a:chOff x="0" y="0"/>
          <a:chExt cx="0" cy="0"/>
        </a:xfrm>
      </p:grpSpPr>
      <p:pic>
        <p:nvPicPr>
          <p:cNvPr id="13" name="Image 9">
            <a:extLst>
              <a:ext uri="{FF2B5EF4-FFF2-40B4-BE49-F238E27FC236}">
                <a16:creationId xmlns:a16="http://schemas.microsoft.com/office/drawing/2014/main" id="{41C3E248-BB1A-BC43-8278-BE09F14740F7}"/>
              </a:ext>
            </a:extLst>
          </p:cNvPr>
          <p:cNvPicPr>
            <a:picLocks noChangeAspect="1"/>
          </p:cNvPicPr>
          <p:nvPr userDrawn="1"/>
        </p:nvPicPr>
        <p:blipFill>
          <a:blip r:embed="rId2"/>
          <a:stretch>
            <a:fillRect/>
          </a:stretch>
        </p:blipFill>
        <p:spPr>
          <a:xfrm>
            <a:off x="0" y="0"/>
            <a:ext cx="12192000" cy="5356171"/>
          </a:xfrm>
          <a:prstGeom prst="rect">
            <a:avLst/>
          </a:prstGeom>
        </p:spPr>
      </p:pic>
      <p:sp>
        <p:nvSpPr>
          <p:cNvPr id="8" name="Rectangle 7">
            <a:extLst>
              <a:ext uri="{FF2B5EF4-FFF2-40B4-BE49-F238E27FC236}">
                <a16:creationId xmlns:a16="http://schemas.microsoft.com/office/drawing/2014/main" id="{DEA0828D-4937-974E-8314-EF5A0E59C581}"/>
              </a:ext>
            </a:extLst>
          </p:cNvPr>
          <p:cNvSpPr/>
          <p:nvPr userDrawn="1"/>
        </p:nvSpPr>
        <p:spPr>
          <a:xfrm>
            <a:off x="0" y="5344906"/>
            <a:ext cx="12192000" cy="1513094"/>
          </a:xfrm>
          <a:prstGeom prst="rect">
            <a:avLst/>
          </a:prstGeom>
          <a:solidFill>
            <a:srgbClr val="D9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EE5CF17F-A69C-B94E-90B8-A1A907323A00}"/>
              </a:ext>
            </a:extLst>
          </p:cNvPr>
          <p:cNvPicPr>
            <a:picLocks noChangeAspect="1"/>
          </p:cNvPicPr>
          <p:nvPr userDrawn="1"/>
        </p:nvPicPr>
        <p:blipFill>
          <a:blip r:embed="rId3"/>
          <a:stretch>
            <a:fillRect/>
          </a:stretch>
        </p:blipFill>
        <p:spPr>
          <a:xfrm>
            <a:off x="2641600" y="19957"/>
            <a:ext cx="3933060" cy="1919202"/>
          </a:xfrm>
          <a:prstGeom prst="rect">
            <a:avLst/>
          </a:prstGeom>
        </p:spPr>
      </p:pic>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14" name="Text Placeholder 15">
            <a:extLst>
              <a:ext uri="{FF2B5EF4-FFF2-40B4-BE49-F238E27FC236}">
                <a16:creationId xmlns:a16="http://schemas.microsoft.com/office/drawing/2014/main" id="{61375FC5-EE20-6D40-9648-50492D2A7D24}"/>
              </a:ext>
            </a:extLst>
          </p:cNvPr>
          <p:cNvSpPr>
            <a:spLocks noGrp="1"/>
          </p:cNvSpPr>
          <p:nvPr>
            <p:ph type="body" sz="quarter" idx="14" hasCustomPrompt="1"/>
          </p:nvPr>
        </p:nvSpPr>
        <p:spPr>
          <a:xfrm>
            <a:off x="381000" y="5344906"/>
            <a:ext cx="8305800" cy="1223820"/>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Page </a:t>
            </a:r>
            <a:r>
              <a:rPr lang="en-US" dirty="0" err="1"/>
              <a:t>titre</a:t>
            </a:r>
            <a:endParaRPr lang="en-US" dirty="0"/>
          </a:p>
        </p:txBody>
      </p:sp>
      <p:sp>
        <p:nvSpPr>
          <p:cNvPr id="15" name="Text Placeholder 11">
            <a:extLst>
              <a:ext uri="{FF2B5EF4-FFF2-40B4-BE49-F238E27FC236}">
                <a16:creationId xmlns:a16="http://schemas.microsoft.com/office/drawing/2014/main" id="{F0D022FB-7607-A243-A19E-D1F7202A2024}"/>
              </a:ext>
            </a:extLst>
          </p:cNvPr>
          <p:cNvSpPr>
            <a:spLocks noGrp="1"/>
          </p:cNvSpPr>
          <p:nvPr>
            <p:ph type="body" sz="quarter" idx="15" hasCustomPrompt="1"/>
          </p:nvPr>
        </p:nvSpPr>
        <p:spPr>
          <a:xfrm>
            <a:off x="7474857" y="6121227"/>
            <a:ext cx="4336143" cy="289492"/>
          </a:xfrm>
        </p:spPr>
        <p:txBody>
          <a:bodyPr>
            <a:normAutofit/>
          </a:bodyPr>
          <a:lstStyle>
            <a:lvl1pPr marL="0" indent="0" algn="r">
              <a:buFontTx/>
              <a:buNone/>
              <a:defRPr sz="13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Lundi 2 mars 2021</a:t>
            </a:r>
          </a:p>
        </p:txBody>
      </p:sp>
    </p:spTree>
    <p:extLst>
      <p:ext uri="{BB962C8B-B14F-4D97-AF65-F5344CB8AC3E}">
        <p14:creationId xmlns:p14="http://schemas.microsoft.com/office/powerpoint/2010/main" val="3011990240"/>
      </p:ext>
    </p:extLst>
  </p:cSld>
  <p:clrMapOvr>
    <a:masterClrMapping/>
  </p:clrMapOvr>
  <p:extLst>
    <p:ext uri="{DCECCB84-F9BA-43D5-87BE-67443E8EF086}">
      <p15:sldGuideLst xmlns:p15="http://schemas.microsoft.com/office/powerpoint/2012/main">
        <p15:guide id="1" orient="horz" pos="39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liste à puc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11" name="Text Placeholder 8"/>
          <p:cNvSpPr>
            <a:spLocks noGrp="1"/>
          </p:cNvSpPr>
          <p:nvPr>
            <p:ph type="body" sz="quarter" idx="13"/>
          </p:nvPr>
        </p:nvSpPr>
        <p:spPr>
          <a:xfrm>
            <a:off x="529037" y="1604069"/>
            <a:ext cx="10786051" cy="4201195"/>
          </a:xfrm>
          <a:prstGeom prst="rect">
            <a:avLst/>
          </a:prstGeom>
        </p:spPr>
        <p:txBody>
          <a:bodyPr/>
          <a:lstStyle>
            <a:lvl1pPr>
              <a:spcBef>
                <a:spcPts val="1200"/>
              </a:spcBef>
              <a:buFont typeface="Arial" pitchFamily="34" charset="0"/>
              <a:buChar char="•"/>
              <a:defRPr sz="2667"/>
            </a:lvl1pPr>
            <a:lvl2pPr marL="474121" indent="-237061">
              <a:spcBef>
                <a:spcPts val="1200"/>
              </a:spcBef>
              <a:buFont typeface="Arial" pitchFamily="34" charset="0"/>
              <a:buChar char="-"/>
              <a:defRPr sz="2667"/>
            </a:lvl2pPr>
            <a:lvl3pPr marL="711182" indent="-237061">
              <a:spcBef>
                <a:spcPts val="1200"/>
              </a:spcBef>
              <a:defRPr sz="2667"/>
            </a:lvl3pPr>
            <a:lvl4pPr marL="965176" indent="-253994">
              <a:spcBef>
                <a:spcPts val="1200"/>
              </a:spcBef>
              <a:buFont typeface="Arial" pitchFamily="34" charset="0"/>
              <a:buChar char="-"/>
              <a:defRPr sz="2667"/>
            </a:lvl4pPr>
            <a:lvl5pPr marL="1202237" indent="-253994">
              <a:spcBef>
                <a:spcPts val="1200"/>
              </a:spcBef>
              <a:buFont typeface="Arial" pitchFamily="34" charset="0"/>
              <a:buChar char="•"/>
              <a:defRPr sz="2667"/>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3"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dirty="0"/>
          </a:p>
        </p:txBody>
      </p:sp>
      <p:pic>
        <p:nvPicPr>
          <p:cNvPr id="15" name="Image 14" descr="Fonds_powerpoint_trans.gif"/>
          <p:cNvPicPr>
            <a:picLocks noChangeAspect="1"/>
          </p:cNvPicPr>
          <p:nvPr userDrawn="1"/>
        </p:nvPicPr>
        <p:blipFill>
          <a:blip r:embed="rId3" cstate="print"/>
          <a:stretch>
            <a:fillRect/>
          </a:stretch>
        </p:blipFill>
        <p:spPr>
          <a:xfrm>
            <a:off x="615940" y="6286502"/>
            <a:ext cx="1006635" cy="273049"/>
          </a:xfrm>
          <a:prstGeom prst="rect">
            <a:avLst/>
          </a:prstGeom>
        </p:spPr>
      </p:pic>
      <p:cxnSp>
        <p:nvCxnSpPr>
          <p:cNvPr id="17"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3559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r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6" name="Text Placeholder 15">
            <a:extLst>
              <a:ext uri="{FF2B5EF4-FFF2-40B4-BE49-F238E27FC236}">
                <a16:creationId xmlns:a16="http://schemas.microsoft.com/office/drawing/2014/main" id="{D3F5DCFE-716B-0043-AB9B-CF1083C0ADE7}"/>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Page </a:t>
            </a:r>
            <a:r>
              <a:rPr lang="en-US" dirty="0" err="1"/>
              <a:t>titre</a:t>
            </a:r>
            <a:endParaRPr lang="en-US" dirty="0"/>
          </a:p>
        </p:txBody>
      </p:sp>
      <p:sp>
        <p:nvSpPr>
          <p:cNvPr id="7" name="Text Placeholder 11">
            <a:extLst>
              <a:ext uri="{FF2B5EF4-FFF2-40B4-BE49-F238E27FC236}">
                <a16:creationId xmlns:a16="http://schemas.microsoft.com/office/drawing/2014/main" id="{6B76E980-0CB5-6948-BAC6-91C4CF9D51BD}"/>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Lundi 2 mars 2021</a:t>
            </a:r>
          </a:p>
        </p:txBody>
      </p:sp>
    </p:spTree>
    <p:extLst>
      <p:ext uri="{BB962C8B-B14F-4D97-AF65-F5344CB8AC3E}">
        <p14:creationId xmlns:p14="http://schemas.microsoft.com/office/powerpoint/2010/main" val="14078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itre 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6" name="Text Placeholder 15">
            <a:extLst>
              <a:ext uri="{FF2B5EF4-FFF2-40B4-BE49-F238E27FC236}">
                <a16:creationId xmlns:a16="http://schemas.microsoft.com/office/drawing/2014/main" id="{86DE705B-3739-CD4D-A41B-7C36F169F386}"/>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Page </a:t>
            </a:r>
            <a:r>
              <a:rPr lang="en-US" dirty="0" err="1"/>
              <a:t>titre</a:t>
            </a:r>
            <a:endParaRPr lang="en-US" dirty="0"/>
          </a:p>
        </p:txBody>
      </p:sp>
      <p:sp>
        <p:nvSpPr>
          <p:cNvPr id="7" name="Text Placeholder 11">
            <a:extLst>
              <a:ext uri="{FF2B5EF4-FFF2-40B4-BE49-F238E27FC236}">
                <a16:creationId xmlns:a16="http://schemas.microsoft.com/office/drawing/2014/main" id="{E0A6732B-1E91-E243-827E-2EAE67764A5A}"/>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Lundi 2 mars 2021</a:t>
            </a:r>
          </a:p>
        </p:txBody>
      </p:sp>
    </p:spTree>
    <p:extLst>
      <p:ext uri="{BB962C8B-B14F-4D97-AF65-F5344CB8AC3E}">
        <p14:creationId xmlns:p14="http://schemas.microsoft.com/office/powerpoint/2010/main" val="353505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dre du jour">
    <p:bg>
      <p:bgPr>
        <a:solidFill>
          <a:srgbClr val="D9F0F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5085879"/>
            <a:ext cx="8305800" cy="1382396"/>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Ordre du jour</a:t>
            </a:r>
          </a:p>
        </p:txBody>
      </p:sp>
      <p:sp>
        <p:nvSpPr>
          <p:cNvPr id="3" name="Text Placeholder 2">
            <a:extLst>
              <a:ext uri="{FF2B5EF4-FFF2-40B4-BE49-F238E27FC236}">
                <a16:creationId xmlns:a16="http://schemas.microsoft.com/office/drawing/2014/main" id="{169BA1B1-C82A-5242-ADB1-4FD271AB7467}"/>
              </a:ext>
            </a:extLst>
          </p:cNvPr>
          <p:cNvSpPr>
            <a:spLocks noGrp="1"/>
          </p:cNvSpPr>
          <p:nvPr>
            <p:ph type="body" sz="quarter" idx="15" hasCustomPrompt="1"/>
          </p:nvPr>
        </p:nvSpPr>
        <p:spPr>
          <a:xfrm>
            <a:off x="487513" y="460978"/>
            <a:ext cx="680887" cy="4375517"/>
          </a:xfrm>
        </p:spPr>
        <p:txBody>
          <a:bodyPr anchor="ctr">
            <a:normAutofit/>
          </a:bodyPr>
          <a:lstStyle>
            <a:lvl1pPr marL="0" indent="0">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2pPr>
            <a:lvl3pPr marL="9144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3pPr>
            <a:lvl4pPr marL="13716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4pPr>
            <a:lvl5pPr marL="18288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01</a:t>
            </a:r>
          </a:p>
          <a:p>
            <a:pPr lvl="0"/>
            <a:r>
              <a:rPr lang="en-US" dirty="0"/>
              <a:t>02</a:t>
            </a:r>
          </a:p>
          <a:p>
            <a:pPr lvl="0"/>
            <a:r>
              <a:rPr lang="en-US" dirty="0"/>
              <a:t>03</a:t>
            </a:r>
          </a:p>
          <a:p>
            <a:pPr lvl="0"/>
            <a:r>
              <a:rPr lang="en-US" dirty="0"/>
              <a:t>04</a:t>
            </a:r>
          </a:p>
          <a:p>
            <a:pPr lvl="0"/>
            <a:r>
              <a:rPr lang="en-US" dirty="0"/>
              <a:t>05</a:t>
            </a:r>
          </a:p>
        </p:txBody>
      </p:sp>
      <p:sp>
        <p:nvSpPr>
          <p:cNvPr id="9" name="Text Placeholder 2">
            <a:extLst>
              <a:ext uri="{FF2B5EF4-FFF2-40B4-BE49-F238E27FC236}">
                <a16:creationId xmlns:a16="http://schemas.microsoft.com/office/drawing/2014/main" id="{F586B079-7114-B34E-98EB-F76B9238A418}"/>
              </a:ext>
            </a:extLst>
          </p:cNvPr>
          <p:cNvSpPr>
            <a:spLocks noGrp="1"/>
          </p:cNvSpPr>
          <p:nvPr>
            <p:ph type="body" sz="quarter" idx="16" hasCustomPrompt="1"/>
          </p:nvPr>
        </p:nvSpPr>
        <p:spPr>
          <a:xfrm>
            <a:off x="1276350" y="460978"/>
            <a:ext cx="5100487" cy="4375517"/>
          </a:xfrm>
        </p:spPr>
        <p:txBody>
          <a:bodyPr anchor="ctr">
            <a:normAutofit/>
          </a:bodyPr>
          <a:lstStyle>
            <a:lvl1pPr marL="0" indent="0">
              <a:buFontTx/>
              <a:buNone/>
              <a:defRPr sz="3200" b="0"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2pPr>
            <a:lvl3pPr marL="9144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3pPr>
            <a:lvl4pPr marL="13716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4pPr>
            <a:lvl5pPr marL="18288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Logos et applications</a:t>
            </a:r>
          </a:p>
          <a:p>
            <a:pPr lvl="0"/>
            <a:r>
              <a:rPr lang="en-US" dirty="0" err="1"/>
              <a:t>Rédaction</a:t>
            </a:r>
            <a:endParaRPr lang="en-US" dirty="0"/>
          </a:p>
          <a:p>
            <a:pPr lvl="0"/>
            <a:r>
              <a:rPr lang="en-US" dirty="0" err="1"/>
              <a:t>Typographie</a:t>
            </a:r>
            <a:endParaRPr lang="en-US" dirty="0"/>
          </a:p>
          <a:p>
            <a:pPr lvl="0"/>
            <a:r>
              <a:rPr lang="en-US" dirty="0"/>
              <a:t>Palette de couleurs</a:t>
            </a:r>
          </a:p>
          <a:p>
            <a:pPr lvl="0"/>
            <a:r>
              <a:rPr lang="en-US" dirty="0" err="1"/>
              <a:t>Photographie</a:t>
            </a:r>
            <a:endParaRPr lang="en-US" dirty="0"/>
          </a:p>
        </p:txBody>
      </p:sp>
    </p:spTree>
    <p:extLst>
      <p:ext uri="{BB962C8B-B14F-4D97-AF65-F5344CB8AC3E}">
        <p14:creationId xmlns:p14="http://schemas.microsoft.com/office/powerpoint/2010/main" val="842883152"/>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00 - </a:t>
            </a:r>
            <a:r>
              <a:rPr lang="en-US" dirty="0" err="1"/>
              <a:t>Titre</a:t>
            </a:r>
            <a:r>
              <a:rPr lang="en-US" dirty="0"/>
              <a:t> de section</a:t>
            </a:r>
          </a:p>
        </p:txBody>
      </p:sp>
    </p:spTree>
    <p:extLst>
      <p:ext uri="{BB962C8B-B14F-4D97-AF65-F5344CB8AC3E}">
        <p14:creationId xmlns:p14="http://schemas.microsoft.com/office/powerpoint/2010/main" val="566231833"/>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2">
    <p:bg>
      <p:bgPr>
        <a:solidFill>
          <a:srgbClr val="FFE817"/>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1DF06534-B36C-A64D-B74B-BF03AD1D70A5}"/>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00 - </a:t>
            </a:r>
            <a:r>
              <a:rPr lang="en-US" dirty="0" err="1"/>
              <a:t>Titre</a:t>
            </a:r>
            <a:r>
              <a:rPr lang="en-US" dirty="0"/>
              <a:t> de section</a:t>
            </a:r>
          </a:p>
        </p:txBody>
      </p:sp>
    </p:spTree>
    <p:extLst>
      <p:ext uri="{BB962C8B-B14F-4D97-AF65-F5344CB8AC3E}">
        <p14:creationId xmlns:p14="http://schemas.microsoft.com/office/powerpoint/2010/main" val="3139351396"/>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3">
    <p:bg>
      <p:bgPr>
        <a:solidFill>
          <a:srgbClr val="001E62"/>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117DBD80-78F0-744A-A536-E6F4E54782A0}"/>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00 - </a:t>
            </a:r>
            <a:r>
              <a:rPr lang="en-US" dirty="0" err="1"/>
              <a:t>Titre</a:t>
            </a:r>
            <a:r>
              <a:rPr lang="en-US" dirty="0"/>
              <a:t> de section</a:t>
            </a:r>
          </a:p>
        </p:txBody>
      </p:sp>
    </p:spTree>
    <p:extLst>
      <p:ext uri="{BB962C8B-B14F-4D97-AF65-F5344CB8AC3E}">
        <p14:creationId xmlns:p14="http://schemas.microsoft.com/office/powerpoint/2010/main" val="3697699879"/>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1470D-BB3C-AA4B-B248-4DBE2E8C7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749B778-AD43-9245-A8B6-E555A2338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DFFF53-F9F4-1349-9379-F0C84F643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12489AF-89D5-C942-BD5C-12A4E6A58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18AC0-EF7E-5A40-A0D7-9233E871D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50B8B-71F6-4443-B69E-93AF6A74C517}" type="slidenum">
              <a:rPr lang="en-US" smtClean="0"/>
              <a:t>‹N°›</a:t>
            </a:fld>
            <a:endParaRPr lang="en-US"/>
          </a:p>
        </p:txBody>
      </p:sp>
    </p:spTree>
    <p:extLst>
      <p:ext uri="{BB962C8B-B14F-4D97-AF65-F5344CB8AC3E}">
        <p14:creationId xmlns:p14="http://schemas.microsoft.com/office/powerpoint/2010/main" val="2446688532"/>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90" r:id="rId3"/>
    <p:sldLayoutId id="2147483699" r:id="rId4"/>
    <p:sldLayoutId id="2147483700" r:id="rId5"/>
    <p:sldLayoutId id="2147483661" r:id="rId6"/>
    <p:sldLayoutId id="2147483662" r:id="rId7"/>
    <p:sldLayoutId id="2147483664" r:id="rId8"/>
    <p:sldLayoutId id="2147483683" r:id="rId9"/>
    <p:sldLayoutId id="2147483672" r:id="rId10"/>
    <p:sldLayoutId id="2147483701" r:id="rId11"/>
    <p:sldLayoutId id="2147483702" r:id="rId12"/>
    <p:sldLayoutId id="2147483673" r:id="rId13"/>
    <p:sldLayoutId id="2147483668" r:id="rId14"/>
    <p:sldLayoutId id="2147483669" r:id="rId15"/>
    <p:sldLayoutId id="2147483670" r:id="rId16"/>
    <p:sldLayoutId id="2147483703" r:id="rId17"/>
    <p:sldLayoutId id="2147483674" r:id="rId18"/>
    <p:sldLayoutId id="2147483675" r:id="rId19"/>
    <p:sldLayoutId id="2147483704" r:id="rId20"/>
    <p:sldLayoutId id="2147483705" r:id="rId21"/>
    <p:sldLayoutId id="2147483706" r:id="rId22"/>
    <p:sldLayoutId id="2147483707" r:id="rId23"/>
    <p:sldLayoutId id="2147483698" r:id="rId24"/>
    <p:sldLayoutId id="2147483708" r:id="rId25"/>
    <p:sldLayoutId id="2147483710" r:id="rId26"/>
    <p:sldLayoutId id="2147483711" r:id="rId27"/>
    <p:sldLayoutId id="2147483712" r:id="rId28"/>
    <p:sldLayoutId id="2147483713" r:id="rId29"/>
    <p:sldLayoutId id="2147483715" r:id="rId30"/>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68000" marR="0" indent="-342000" algn="l" defTabSz="914400" rtl="0" eaLnBrk="1" fontAlgn="auto" latinLnBrk="0" hangingPunct="1">
        <a:lnSpc>
          <a:spcPct val="100000"/>
        </a:lnSpc>
        <a:spcBef>
          <a:spcPts val="1000"/>
        </a:spcBef>
        <a:spcAft>
          <a:spcPts val="0"/>
        </a:spcAft>
        <a:buClrTx/>
        <a:buSzTx/>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914400" rtl="0" eaLnBrk="1" latinLnBrk="0" hangingPunct="1">
        <a:lnSpc>
          <a:spcPct val="10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scote@sern.qc.ca" TargetMode="External"/><Relationship Id="rId2" Type="http://schemas.openxmlformats.org/officeDocument/2006/relationships/hyperlink" Target="mailto:mmorin@sern.qc.ca" TargetMode="Externa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8.xml"/><Relationship Id="rId4" Type="http://schemas.openxmlformats.org/officeDocument/2006/relationships/tags" Target="../tags/tag5.xml"/><Relationship Id="rId9"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756422-1542-4352-AD32-38566E1BF568}"/>
              </a:ext>
            </a:extLst>
          </p:cNvPr>
          <p:cNvSpPr>
            <a:spLocks noGrp="1"/>
          </p:cNvSpPr>
          <p:nvPr>
            <p:ph type="body" sz="quarter" idx="14"/>
          </p:nvPr>
        </p:nvSpPr>
        <p:spPr>
          <a:xfrm>
            <a:off x="381000" y="2375469"/>
            <a:ext cx="8305800" cy="2740810"/>
          </a:xfrm>
        </p:spPr>
        <p:txBody>
          <a:bodyPr>
            <a:normAutofit/>
          </a:bodyPr>
          <a:lstStyle/>
          <a:p>
            <a:r>
              <a:rPr lang="en-US" sz="4000" dirty="0" err="1"/>
              <a:t>Pourquoi</a:t>
            </a:r>
            <a:r>
              <a:rPr lang="en-US" sz="4000" dirty="0"/>
              <a:t> le REER+</a:t>
            </a:r>
            <a:br>
              <a:rPr lang="en-US" sz="4000" dirty="0"/>
            </a:br>
            <a:r>
              <a:rPr lang="en-US" sz="4000" dirty="0"/>
              <a:t>au Fonds de </a:t>
            </a:r>
            <a:r>
              <a:rPr lang="en-US" sz="4000" dirty="0" err="1"/>
              <a:t>solidarité</a:t>
            </a:r>
            <a:r>
              <a:rPr lang="en-US" sz="4000" dirty="0"/>
              <a:t> FTQ ?</a:t>
            </a:r>
            <a:br>
              <a:rPr lang="en-US" sz="4000" dirty="0"/>
            </a:br>
            <a:endParaRPr lang="en-US" sz="4000" dirty="0"/>
          </a:p>
          <a:p>
            <a:endParaRPr lang="fr-CA" sz="4000" dirty="0"/>
          </a:p>
        </p:txBody>
      </p:sp>
      <p:sp>
        <p:nvSpPr>
          <p:cNvPr id="4" name="Espace réservé du texte 3">
            <a:extLst>
              <a:ext uri="{FF2B5EF4-FFF2-40B4-BE49-F238E27FC236}">
                <a16:creationId xmlns:a16="http://schemas.microsoft.com/office/drawing/2014/main" id="{B7A0E5F5-DD16-413A-84B1-BCEB6A42806B}"/>
              </a:ext>
            </a:extLst>
          </p:cNvPr>
          <p:cNvSpPr>
            <a:spLocks noGrp="1"/>
          </p:cNvSpPr>
          <p:nvPr>
            <p:ph type="body" sz="quarter" idx="15"/>
          </p:nvPr>
        </p:nvSpPr>
        <p:spPr/>
        <p:txBody>
          <a:bodyPr vert="horz" lIns="91440" tIns="45720" rIns="91440" bIns="45720" rtlCol="0" anchor="t">
            <a:normAutofit lnSpcReduction="10000"/>
          </a:bodyPr>
          <a:lstStyle/>
          <a:p>
            <a:r>
              <a:rPr lang="fr-CA" dirty="0">
                <a:latin typeface="Arial"/>
                <a:cs typeface="Arial"/>
              </a:rPr>
              <a:t>Juillet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AB903D7A-3E6D-4289-BFB3-E17EE68E17C9}"/>
              </a:ext>
            </a:extLst>
          </p:cNvPr>
          <p:cNvSpPr/>
          <p:nvPr/>
        </p:nvSpPr>
        <p:spPr>
          <a:xfrm>
            <a:off x="1253689" y="1651168"/>
            <a:ext cx="5092923" cy="1131992"/>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80000"/>
              </a:lnSpc>
            </a:pPr>
            <a:r>
              <a:rPr lang="fr-CA" sz="2300" dirty="0">
                <a:solidFill>
                  <a:schemeClr val="tx1"/>
                </a:solidFill>
                <a:latin typeface="Arial" panose="020B0604020202020204" pitchFamily="34" charset="0"/>
                <a:cs typeface="Arial" panose="020B0604020202020204" pitchFamily="34" charset="0"/>
              </a:rPr>
              <a:t>Un mode d'épargne </a:t>
            </a:r>
            <a:r>
              <a:rPr lang="fr-CA" sz="2300" b="1" dirty="0">
                <a:solidFill>
                  <a:schemeClr val="tx1"/>
                </a:solidFill>
                <a:latin typeface="Arial" panose="020B0604020202020204" pitchFamily="34" charset="0"/>
                <a:cs typeface="Arial" panose="020B0604020202020204" pitchFamily="34" charset="0"/>
              </a:rPr>
              <a:t>automatique</a:t>
            </a:r>
            <a:r>
              <a:rPr lang="fr-CA" sz="2300" dirty="0">
                <a:solidFill>
                  <a:schemeClr val="tx1"/>
                </a:solidFill>
                <a:latin typeface="Arial" panose="020B0604020202020204" pitchFamily="34" charset="0"/>
                <a:cs typeface="Arial" panose="020B0604020202020204" pitchFamily="34" charset="0"/>
              </a:rPr>
              <a:t>.</a:t>
            </a:r>
          </a:p>
        </p:txBody>
      </p:sp>
      <p:sp>
        <p:nvSpPr>
          <p:cNvPr id="9" name="Forme libre : forme 8">
            <a:extLst>
              <a:ext uri="{FF2B5EF4-FFF2-40B4-BE49-F238E27FC236}">
                <a16:creationId xmlns:a16="http://schemas.microsoft.com/office/drawing/2014/main" id="{E849BDEB-1C82-4BF5-A618-EDEBD34B2E38}"/>
              </a:ext>
            </a:extLst>
          </p:cNvPr>
          <p:cNvSpPr/>
          <p:nvPr/>
        </p:nvSpPr>
        <p:spPr>
          <a:xfrm>
            <a:off x="1253693" y="2956821"/>
            <a:ext cx="4929393" cy="1131992"/>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1" numCol="1" spcCol="1270" anchor="ctr" anchorCtr="0">
            <a:noAutofit/>
          </a:bodyPr>
          <a:lstStyle/>
          <a:p>
            <a:pPr defTabSz="829693">
              <a:lnSpc>
                <a:spcPct val="90000"/>
              </a:lnSpc>
            </a:pPr>
            <a:r>
              <a:rPr lang="fr-CA" sz="2300" dirty="0">
                <a:solidFill>
                  <a:schemeClr val="tx1"/>
                </a:solidFill>
                <a:latin typeface="Arial" panose="020B0604020202020204" pitchFamily="34" charset="0"/>
                <a:cs typeface="Arial" panose="020B0604020202020204" pitchFamily="34" charset="0"/>
              </a:rPr>
              <a:t>Vous contribuez à votre REER+ à même votre paie, tout en profitant de </a:t>
            </a:r>
            <a:r>
              <a:rPr lang="fr-CA" sz="2300" b="1" dirty="0">
                <a:solidFill>
                  <a:schemeClr val="tx1"/>
                </a:solidFill>
                <a:latin typeface="Arial" panose="020B0604020202020204" pitchFamily="34" charset="0"/>
                <a:cs typeface="Arial" panose="020B0604020202020204" pitchFamily="34" charset="0"/>
              </a:rPr>
              <a:t>crédits d'impôt* supplémentaires </a:t>
            </a:r>
            <a:r>
              <a:rPr lang="fr-CA" sz="2300" dirty="0">
                <a:solidFill>
                  <a:schemeClr val="tx1"/>
                </a:solidFill>
                <a:latin typeface="Arial" panose="020B0604020202020204" pitchFamily="34" charset="0"/>
                <a:cs typeface="Arial" panose="020B0604020202020204" pitchFamily="34" charset="0"/>
              </a:rPr>
              <a:t>à chaque paie.</a:t>
            </a:r>
          </a:p>
        </p:txBody>
      </p:sp>
      <p:sp>
        <p:nvSpPr>
          <p:cNvPr id="16" name="Forme libre : forme 15">
            <a:extLst>
              <a:ext uri="{FF2B5EF4-FFF2-40B4-BE49-F238E27FC236}">
                <a16:creationId xmlns:a16="http://schemas.microsoft.com/office/drawing/2014/main" id="{0F661A43-7936-4DBA-8EB8-234E8C70F029}"/>
              </a:ext>
            </a:extLst>
          </p:cNvPr>
          <p:cNvSpPr/>
          <p:nvPr/>
        </p:nvSpPr>
        <p:spPr>
          <a:xfrm>
            <a:off x="7295815" y="2962247"/>
            <a:ext cx="4008880" cy="1131989"/>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90000"/>
              </a:lnSpc>
            </a:pPr>
            <a:r>
              <a:rPr lang="fr-CA" sz="2300" dirty="0">
                <a:solidFill>
                  <a:schemeClr val="tx1"/>
                </a:solidFill>
                <a:latin typeface="Arial" panose="020B0604020202020204" pitchFamily="34" charset="0"/>
                <a:cs typeface="Arial" panose="020B0604020202020204" pitchFamily="34" charset="0"/>
              </a:rPr>
              <a:t>Vous pouvez modifier ou interrompre les retenues </a:t>
            </a:r>
            <a:r>
              <a:rPr lang="fr-CA" sz="2300" b="1" dirty="0">
                <a:solidFill>
                  <a:schemeClr val="tx1"/>
                </a:solidFill>
                <a:latin typeface="Arial" panose="020B0604020202020204" pitchFamily="34" charset="0"/>
                <a:cs typeface="Arial" panose="020B0604020202020204" pitchFamily="34" charset="0"/>
              </a:rPr>
              <a:t>en tout temps</a:t>
            </a:r>
            <a:r>
              <a:rPr lang="fr-CA" sz="2300" dirty="0">
                <a:solidFill>
                  <a:schemeClr val="tx1"/>
                </a:solidFill>
                <a:latin typeface="Arial" panose="020B0604020202020204" pitchFamily="34" charset="0"/>
                <a:cs typeface="Arial" panose="020B0604020202020204" pitchFamily="34" charset="0"/>
              </a:rPr>
              <a:t>. Pas de paie, pas de retenue !</a:t>
            </a:r>
          </a:p>
        </p:txBody>
      </p:sp>
      <p:sp>
        <p:nvSpPr>
          <p:cNvPr id="25" name="Forme libre : forme 24">
            <a:extLst>
              <a:ext uri="{FF2B5EF4-FFF2-40B4-BE49-F238E27FC236}">
                <a16:creationId xmlns:a16="http://schemas.microsoft.com/office/drawing/2014/main" id="{008B4D72-06E2-41D0-A65E-6FDCDEF65919}"/>
              </a:ext>
            </a:extLst>
          </p:cNvPr>
          <p:cNvSpPr/>
          <p:nvPr/>
        </p:nvSpPr>
        <p:spPr>
          <a:xfrm>
            <a:off x="7295814" y="1673762"/>
            <a:ext cx="4644167" cy="1131989"/>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90000"/>
              </a:lnSpc>
            </a:pPr>
            <a:r>
              <a:rPr lang="fr-CA" sz="2300" dirty="0">
                <a:solidFill>
                  <a:schemeClr val="tx1"/>
                </a:solidFill>
                <a:latin typeface="Arial" panose="020B0604020202020204" pitchFamily="34" charset="0"/>
                <a:cs typeface="Arial" panose="020B0604020202020204" pitchFamily="34" charset="0"/>
              </a:rPr>
              <a:t>Vous fixez </a:t>
            </a:r>
            <a:r>
              <a:rPr lang="fr-CA" sz="2300" b="1" dirty="0">
                <a:solidFill>
                  <a:schemeClr val="tx1"/>
                </a:solidFill>
                <a:latin typeface="Arial" panose="020B0604020202020204" pitchFamily="34" charset="0"/>
                <a:cs typeface="Arial" panose="020B0604020202020204" pitchFamily="34" charset="0"/>
              </a:rPr>
              <a:t>vous-même</a:t>
            </a:r>
            <a:r>
              <a:rPr lang="fr-CA" sz="2300" dirty="0">
                <a:solidFill>
                  <a:schemeClr val="tx1"/>
                </a:solidFill>
                <a:latin typeface="Arial" panose="020B0604020202020204" pitchFamily="34" charset="0"/>
                <a:cs typeface="Arial" panose="020B0604020202020204" pitchFamily="34" charset="0"/>
              </a:rPr>
              <a:t> le montant des retenues.</a:t>
            </a:r>
          </a:p>
        </p:txBody>
      </p:sp>
      <p:sp>
        <p:nvSpPr>
          <p:cNvPr id="26" name="Rectangle 25">
            <a:extLst>
              <a:ext uri="{FF2B5EF4-FFF2-40B4-BE49-F238E27FC236}">
                <a16:creationId xmlns:a16="http://schemas.microsoft.com/office/drawing/2014/main" id="{8DA62B17-39D4-4C93-8D34-9DEC206334E0}"/>
              </a:ext>
            </a:extLst>
          </p:cNvPr>
          <p:cNvSpPr/>
          <p:nvPr/>
        </p:nvSpPr>
        <p:spPr>
          <a:xfrm>
            <a:off x="2303462" y="6175821"/>
            <a:ext cx="8268832" cy="338554"/>
          </a:xfrm>
          <a:prstGeom prst="rect">
            <a:avLst/>
          </a:prstGeom>
        </p:spPr>
        <p:txBody>
          <a:bodyPr wrap="square" lIns="91440" tIns="45720" rIns="91440" bIns="45720" anchor="t">
            <a:spAutoFit/>
          </a:bodyPr>
          <a:lstStyle/>
          <a:p>
            <a:r>
              <a:rPr lang="fr-CA" sz="800" dirty="0">
                <a:latin typeface="Arial"/>
                <a:cs typeface="Arial"/>
              </a:rPr>
              <a:t>* L'acquisition d'actions du Fonds de solidarité FTQ peut donner droit aux crédits d'impôts pour fonds de travailleurs. Les crédits d'impôt sont de 30%, soit 15% au Québec et 15% au fédéral, et limités à un montant de 1 500 $ par année fiscale, ce qui correspond à l’achat d’actions du Fonds de solidarité FTQ d’un montant de 5 000 $.</a:t>
            </a:r>
            <a:endParaRPr lang="fr-CA" sz="800" dirty="0">
              <a:latin typeface="Arial"/>
              <a:ea typeface="+mn-lt"/>
              <a:cs typeface="Arial"/>
            </a:endParaRPr>
          </a:p>
        </p:txBody>
      </p:sp>
      <p:sp>
        <p:nvSpPr>
          <p:cNvPr id="27" name="Forme libre : forme 26">
            <a:extLst>
              <a:ext uri="{FF2B5EF4-FFF2-40B4-BE49-F238E27FC236}">
                <a16:creationId xmlns:a16="http://schemas.microsoft.com/office/drawing/2014/main" id="{6032345A-2B5B-4986-A156-6EDFC58EF94F}"/>
              </a:ext>
            </a:extLst>
          </p:cNvPr>
          <p:cNvSpPr/>
          <p:nvPr/>
        </p:nvSpPr>
        <p:spPr>
          <a:xfrm>
            <a:off x="1253689" y="4513128"/>
            <a:ext cx="5465459" cy="1131992"/>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1" numCol="1" spcCol="1270" anchor="ctr" anchorCtr="0">
            <a:noAutofit/>
          </a:bodyPr>
          <a:lstStyle/>
          <a:p>
            <a:pPr defTabSz="829693">
              <a:lnSpc>
                <a:spcPct val="90000"/>
              </a:lnSpc>
            </a:pPr>
            <a:r>
              <a:rPr lang="fr-CA" sz="2300" dirty="0">
                <a:solidFill>
                  <a:schemeClr val="tx1"/>
                </a:solidFill>
                <a:latin typeface="Arial" panose="020B0604020202020204" pitchFamily="34" charset="0"/>
                <a:cs typeface="Arial" panose="020B0604020202020204" pitchFamily="34" charset="0"/>
              </a:rPr>
              <a:t>Vous </a:t>
            </a:r>
            <a:r>
              <a:rPr lang="fr-CA" sz="2300" b="1" dirty="0">
                <a:solidFill>
                  <a:schemeClr val="tx1"/>
                </a:solidFill>
                <a:latin typeface="Arial" panose="020B0604020202020204" pitchFamily="34" charset="0"/>
                <a:cs typeface="Arial" panose="020B0604020202020204" pitchFamily="34" charset="0"/>
              </a:rPr>
              <a:t>bénéficiez des déductions </a:t>
            </a:r>
            <a:br>
              <a:rPr lang="fr-CA" sz="2300" b="1" dirty="0">
                <a:solidFill>
                  <a:schemeClr val="tx1"/>
                </a:solidFill>
                <a:latin typeface="Arial" panose="020B0604020202020204" pitchFamily="34" charset="0"/>
                <a:cs typeface="Arial" panose="020B0604020202020204" pitchFamily="34" charset="0"/>
              </a:rPr>
            </a:br>
            <a:r>
              <a:rPr lang="fr-CA" sz="2300" b="1" dirty="0">
                <a:solidFill>
                  <a:schemeClr val="tx1"/>
                </a:solidFill>
                <a:latin typeface="Arial" panose="020B0604020202020204" pitchFamily="34" charset="0"/>
                <a:cs typeface="Arial" panose="020B0604020202020204" pitchFamily="34" charset="0"/>
              </a:rPr>
              <a:t>REER à chaque paie</a:t>
            </a:r>
            <a:r>
              <a:rPr lang="fr-CA" sz="2300" dirty="0">
                <a:solidFill>
                  <a:schemeClr val="tx1"/>
                </a:solidFill>
                <a:latin typeface="Arial" panose="020B0604020202020204" pitchFamily="34" charset="0"/>
                <a:cs typeface="Arial" panose="020B0604020202020204" pitchFamily="34" charset="0"/>
              </a:rPr>
              <a:t>. Votre salaire net diminue donc moins !</a:t>
            </a:r>
          </a:p>
        </p:txBody>
      </p:sp>
      <p:sp>
        <p:nvSpPr>
          <p:cNvPr id="2" name="Espace réservé du texte 1">
            <a:extLst>
              <a:ext uri="{FF2B5EF4-FFF2-40B4-BE49-F238E27FC236}">
                <a16:creationId xmlns:a16="http://schemas.microsoft.com/office/drawing/2014/main" id="{51E56C54-ECBD-4918-B098-330ABE1BCDA0}"/>
              </a:ext>
            </a:extLst>
          </p:cNvPr>
          <p:cNvSpPr>
            <a:spLocks noGrp="1"/>
          </p:cNvSpPr>
          <p:nvPr>
            <p:ph type="body" sz="quarter" idx="20"/>
          </p:nvPr>
        </p:nvSpPr>
        <p:spPr/>
        <p:txBody>
          <a:bodyPr/>
          <a:lstStyle/>
          <a:p>
            <a:r>
              <a:rPr lang="fr-CA" sz="4000" dirty="0"/>
              <a:t>Pour épargner sans se ruiner</a:t>
            </a:r>
          </a:p>
        </p:txBody>
      </p:sp>
      <p:pic>
        <p:nvPicPr>
          <p:cNvPr id="28" name="Image 27">
            <a:extLst>
              <a:ext uri="{FF2B5EF4-FFF2-40B4-BE49-F238E27FC236}">
                <a16:creationId xmlns:a16="http://schemas.microsoft.com/office/drawing/2014/main" id="{7EB8B4F7-ACF1-4BBB-A08F-DC909085716E}"/>
              </a:ext>
            </a:extLst>
          </p:cNvPr>
          <p:cNvPicPr>
            <a:picLocks noChangeAspect="1"/>
          </p:cNvPicPr>
          <p:nvPr/>
        </p:nvPicPr>
        <p:blipFill>
          <a:blip r:embed="rId2"/>
          <a:stretch>
            <a:fillRect/>
          </a:stretch>
        </p:blipFill>
        <p:spPr>
          <a:xfrm>
            <a:off x="554255" y="2880149"/>
            <a:ext cx="1184710" cy="1184710"/>
          </a:xfrm>
          <a:prstGeom prst="rect">
            <a:avLst/>
          </a:prstGeom>
        </p:spPr>
      </p:pic>
      <p:pic>
        <p:nvPicPr>
          <p:cNvPr id="30" name="Image 29">
            <a:extLst>
              <a:ext uri="{FF2B5EF4-FFF2-40B4-BE49-F238E27FC236}">
                <a16:creationId xmlns:a16="http://schemas.microsoft.com/office/drawing/2014/main" id="{DA4847F9-387F-469B-8130-7E5EB7F96CFC}"/>
              </a:ext>
            </a:extLst>
          </p:cNvPr>
          <p:cNvPicPr>
            <a:picLocks noChangeAspect="1"/>
          </p:cNvPicPr>
          <p:nvPr/>
        </p:nvPicPr>
        <p:blipFill>
          <a:blip r:embed="rId3"/>
          <a:stretch>
            <a:fillRect/>
          </a:stretch>
        </p:blipFill>
        <p:spPr>
          <a:xfrm>
            <a:off x="794804" y="4720280"/>
            <a:ext cx="741498" cy="741498"/>
          </a:xfrm>
          <a:prstGeom prst="rect">
            <a:avLst/>
          </a:prstGeom>
        </p:spPr>
      </p:pic>
      <p:pic>
        <p:nvPicPr>
          <p:cNvPr id="32" name="Image 31">
            <a:extLst>
              <a:ext uri="{FF2B5EF4-FFF2-40B4-BE49-F238E27FC236}">
                <a16:creationId xmlns:a16="http://schemas.microsoft.com/office/drawing/2014/main" id="{D3FF290B-857C-4752-B46B-24BE798654FC}"/>
              </a:ext>
            </a:extLst>
          </p:cNvPr>
          <p:cNvPicPr>
            <a:picLocks noChangeAspect="1"/>
          </p:cNvPicPr>
          <p:nvPr/>
        </p:nvPicPr>
        <p:blipFill>
          <a:blip r:embed="rId4"/>
          <a:stretch>
            <a:fillRect/>
          </a:stretch>
        </p:blipFill>
        <p:spPr>
          <a:xfrm>
            <a:off x="6821596" y="1864645"/>
            <a:ext cx="734301" cy="734301"/>
          </a:xfrm>
          <a:prstGeom prst="rect">
            <a:avLst/>
          </a:prstGeom>
        </p:spPr>
      </p:pic>
      <p:pic>
        <p:nvPicPr>
          <p:cNvPr id="34" name="Image 33">
            <a:extLst>
              <a:ext uri="{FF2B5EF4-FFF2-40B4-BE49-F238E27FC236}">
                <a16:creationId xmlns:a16="http://schemas.microsoft.com/office/drawing/2014/main" id="{7204006A-AB78-4953-8B74-97609BA4B597}"/>
              </a:ext>
            </a:extLst>
          </p:cNvPr>
          <p:cNvPicPr>
            <a:picLocks noChangeAspect="1"/>
          </p:cNvPicPr>
          <p:nvPr/>
        </p:nvPicPr>
        <p:blipFill>
          <a:blip r:embed="rId5"/>
          <a:stretch>
            <a:fillRect/>
          </a:stretch>
        </p:blipFill>
        <p:spPr>
          <a:xfrm>
            <a:off x="6817766" y="3127984"/>
            <a:ext cx="738131" cy="738131"/>
          </a:xfrm>
          <a:prstGeom prst="rect">
            <a:avLst/>
          </a:prstGeom>
        </p:spPr>
      </p:pic>
      <p:pic>
        <p:nvPicPr>
          <p:cNvPr id="36" name="Image 35" descr="Une image contenant silhouette, ciel nocturne&#10;&#10;Description générée automatiquement">
            <a:extLst>
              <a:ext uri="{FF2B5EF4-FFF2-40B4-BE49-F238E27FC236}">
                <a16:creationId xmlns:a16="http://schemas.microsoft.com/office/drawing/2014/main" id="{052A1C24-FE02-4478-8FFB-7C80D19DBAB5}"/>
              </a:ext>
            </a:extLst>
          </p:cNvPr>
          <p:cNvPicPr>
            <a:picLocks noChangeAspect="1"/>
          </p:cNvPicPr>
          <p:nvPr/>
        </p:nvPicPr>
        <p:blipFill>
          <a:blip r:embed="rId6"/>
          <a:stretch>
            <a:fillRect/>
          </a:stretch>
        </p:blipFill>
        <p:spPr>
          <a:xfrm>
            <a:off x="589590" y="1592233"/>
            <a:ext cx="1140437" cy="1140437"/>
          </a:xfrm>
          <a:prstGeom prst="rect">
            <a:avLst/>
          </a:prstGeom>
        </p:spPr>
      </p:pic>
    </p:spTree>
    <p:extLst>
      <p:ext uri="{BB962C8B-B14F-4D97-AF65-F5344CB8AC3E}">
        <p14:creationId xmlns:p14="http://schemas.microsoft.com/office/powerpoint/2010/main" val="27855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
            <a:extLst>
              <a:ext uri="{FF2B5EF4-FFF2-40B4-BE49-F238E27FC236}">
                <a16:creationId xmlns:a16="http://schemas.microsoft.com/office/drawing/2014/main" id="{2C347F65-B40B-433B-BF5B-E0B603EEB86B}"/>
              </a:ext>
            </a:extLst>
          </p:cNvPr>
          <p:cNvGraphicFramePr>
            <a:graphicFrameLocks noGrp="1"/>
          </p:cNvGraphicFramePr>
          <p:nvPr/>
        </p:nvGraphicFramePr>
        <p:xfrm>
          <a:off x="1871531" y="2329696"/>
          <a:ext cx="7944386" cy="3343339"/>
        </p:xfrm>
        <a:graphic>
          <a:graphicData uri="http://schemas.openxmlformats.org/drawingml/2006/table">
            <a:tbl>
              <a:tblPr firstRow="1" bandRow="1">
                <a:tableStyleId>{5C22544A-7EE6-4342-B048-85BDC9FD1C3A}</a:tableStyleId>
              </a:tblPr>
              <a:tblGrid>
                <a:gridCol w="1338888">
                  <a:extLst>
                    <a:ext uri="{9D8B030D-6E8A-4147-A177-3AD203B41FA5}">
                      <a16:colId xmlns:a16="http://schemas.microsoft.com/office/drawing/2014/main" val="1846336696"/>
                    </a:ext>
                  </a:extLst>
                </a:gridCol>
                <a:gridCol w="1029729">
                  <a:extLst>
                    <a:ext uri="{9D8B030D-6E8A-4147-A177-3AD203B41FA5}">
                      <a16:colId xmlns:a16="http://schemas.microsoft.com/office/drawing/2014/main" val="40538450"/>
                    </a:ext>
                  </a:extLst>
                </a:gridCol>
                <a:gridCol w="930876">
                  <a:extLst>
                    <a:ext uri="{9D8B030D-6E8A-4147-A177-3AD203B41FA5}">
                      <a16:colId xmlns:a16="http://schemas.microsoft.com/office/drawing/2014/main" val="2094393900"/>
                    </a:ext>
                  </a:extLst>
                </a:gridCol>
                <a:gridCol w="1062681">
                  <a:extLst>
                    <a:ext uri="{9D8B030D-6E8A-4147-A177-3AD203B41FA5}">
                      <a16:colId xmlns:a16="http://schemas.microsoft.com/office/drawing/2014/main" val="1896961167"/>
                    </a:ext>
                  </a:extLst>
                </a:gridCol>
                <a:gridCol w="1054443">
                  <a:extLst>
                    <a:ext uri="{9D8B030D-6E8A-4147-A177-3AD203B41FA5}">
                      <a16:colId xmlns:a16="http://schemas.microsoft.com/office/drawing/2014/main" val="3634011917"/>
                    </a:ext>
                  </a:extLst>
                </a:gridCol>
                <a:gridCol w="1236924">
                  <a:extLst>
                    <a:ext uri="{9D8B030D-6E8A-4147-A177-3AD203B41FA5}">
                      <a16:colId xmlns:a16="http://schemas.microsoft.com/office/drawing/2014/main" val="2228823024"/>
                    </a:ext>
                  </a:extLst>
                </a:gridCol>
                <a:gridCol w="1290845">
                  <a:extLst>
                    <a:ext uri="{9D8B030D-6E8A-4147-A177-3AD203B41FA5}">
                      <a16:colId xmlns:a16="http://schemas.microsoft.com/office/drawing/2014/main" val="240344992"/>
                    </a:ext>
                  </a:extLst>
                </a:gridCol>
              </a:tblGrid>
              <a:tr h="439248">
                <a:tc rowSpan="2">
                  <a:txBody>
                    <a:bodyPr/>
                    <a:lstStyle/>
                    <a:p>
                      <a:pPr algn="ctr"/>
                      <a:r>
                        <a:rPr lang="en-US" sz="1500" b="1" i="0" dirty="0">
                          <a:solidFill>
                            <a:srgbClr val="302F5E"/>
                          </a:solidFill>
                          <a:latin typeface="Neutraface 2 Text" panose="020B0503020202020102" pitchFamily="34" charset="77"/>
                        </a:rPr>
                        <a:t>Contribution par </a:t>
                      </a:r>
                      <a:r>
                        <a:rPr lang="en-US" sz="1500" b="1" i="0" dirty="0" err="1">
                          <a:solidFill>
                            <a:srgbClr val="302F5E"/>
                          </a:solidFill>
                          <a:latin typeface="Neutraface 2 Text" panose="020B0503020202020102" pitchFamily="34" charset="77"/>
                        </a:rPr>
                        <a:t>période</a:t>
                      </a:r>
                      <a:r>
                        <a:rPr lang="en-US" sz="1500" b="1" i="0" dirty="0">
                          <a:solidFill>
                            <a:srgbClr val="302F5E"/>
                          </a:solidFill>
                          <a:latin typeface="Neutraface 2 Text" panose="020B0503020202020102" pitchFamily="34" charset="77"/>
                        </a:rPr>
                        <a:t> </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Text" panose="020B0503020202020102" pitchFamily="34" charset="77"/>
                        </a:rPr>
                        <a:t>de </a:t>
                      </a:r>
                      <a:r>
                        <a:rPr lang="en-US" sz="1500" b="1" i="0" dirty="0" err="1">
                          <a:solidFill>
                            <a:srgbClr val="302F5E"/>
                          </a:solidFill>
                          <a:latin typeface="Neutraface 2 Text" panose="020B0503020202020102" pitchFamily="34" charset="77"/>
                        </a:rPr>
                        <a:t>paie</a:t>
                      </a:r>
                      <a:r>
                        <a:rPr lang="en-US" sz="1500" b="1" i="0" dirty="0">
                          <a:solidFill>
                            <a:srgbClr val="302F5E"/>
                          </a:solidFill>
                          <a:latin typeface="Neutraface 2 Text" panose="020B0503020202020102" pitchFamily="34" charset="77"/>
                        </a:rPr>
                        <a:t> </a:t>
                      </a:r>
                      <a:r>
                        <a:rPr lang="en-US" sz="1500" b="1" i="0" dirty="0">
                          <a:solidFill>
                            <a:srgbClr val="302F5E"/>
                          </a:solidFill>
                          <a:latin typeface="Neutraface 2 Display Medium" panose="02000600030000020004" pitchFamily="2" charset="77"/>
                        </a:rPr>
                        <a:t>(26)</a:t>
                      </a:r>
                    </a:p>
                  </a:txBody>
                  <a:tcPr marL="95679" marR="95679" marT="47840" marB="47840"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gridSpan="3">
                  <a:txBody>
                    <a:bodyPr/>
                    <a:lstStyle/>
                    <a:p>
                      <a:pPr algn="ctr"/>
                      <a:r>
                        <a:rPr lang="en-US" sz="1500" b="1" i="0" dirty="0" err="1">
                          <a:solidFill>
                            <a:srgbClr val="302F5E"/>
                          </a:solidFill>
                          <a:latin typeface="Neutraface 2 Text" panose="020B0503020202020102" pitchFamily="34" charset="77"/>
                        </a:rPr>
                        <a:t>Économies</a:t>
                      </a:r>
                      <a:r>
                        <a:rPr lang="en-US" sz="1500" b="1" i="0" dirty="0">
                          <a:solidFill>
                            <a:srgbClr val="302F5E"/>
                          </a:solidFill>
                          <a:latin typeface="Neutraface 2 Text" panose="020B0503020202020102" pitchFamily="34" charset="77"/>
                        </a:rPr>
                        <a:t> </a:t>
                      </a:r>
                      <a:r>
                        <a:rPr lang="en-US" sz="1500" b="1" i="0" dirty="0" err="1">
                          <a:solidFill>
                            <a:srgbClr val="302F5E"/>
                          </a:solidFill>
                          <a:latin typeface="Neutraface 2 Text" panose="020B0503020202020102" pitchFamily="34" charset="77"/>
                        </a:rPr>
                        <a:t>d’impôt</a:t>
                      </a:r>
                      <a:r>
                        <a:rPr lang="en-US" sz="1500" b="1" i="0" dirty="0">
                          <a:solidFill>
                            <a:srgbClr val="302F5E"/>
                          </a:solidFill>
                          <a:latin typeface="Neutraface 2 Text" panose="020B0503020202020102" pitchFamily="34" charset="77"/>
                        </a:rPr>
                        <a:t> (approx.)</a:t>
                      </a:r>
                    </a:p>
                  </a:txBody>
                  <a:tcPr marL="95679" marR="95679" marT="47840" marB="47840"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r>
                        <a:rPr lang="en-US" sz="1500" b="1" i="0" dirty="0" err="1">
                          <a:solidFill>
                            <a:srgbClr val="302F5E"/>
                          </a:solidFill>
                          <a:latin typeface="Neutraface 2 Text" panose="020B0503020202020102" pitchFamily="34" charset="77"/>
                        </a:rPr>
                        <a:t>Paie</a:t>
                      </a:r>
                      <a:r>
                        <a:rPr lang="en-US" sz="1500" b="1" i="0" dirty="0">
                          <a:solidFill>
                            <a:srgbClr val="302F5E"/>
                          </a:solidFill>
                          <a:latin typeface="Neutraface 2 Text" panose="020B0503020202020102" pitchFamily="34" charset="77"/>
                        </a:rPr>
                        <a:t> </a:t>
                      </a:r>
                      <a:r>
                        <a:rPr lang="en-US" sz="1500" b="1" i="0" dirty="0" err="1">
                          <a:solidFill>
                            <a:srgbClr val="302F5E"/>
                          </a:solidFill>
                          <a:latin typeface="Neutraface 2 Text" panose="020B0503020202020102" pitchFamily="34" charset="77"/>
                        </a:rPr>
                        <a:t>nette</a:t>
                      </a:r>
                      <a:br>
                        <a:rPr lang="en-US" sz="1500" b="1" i="0" dirty="0">
                          <a:solidFill>
                            <a:srgbClr val="302F5E"/>
                          </a:solidFill>
                          <a:latin typeface="Neutraface 2 Text" panose="020B0503020202020102" pitchFamily="34" charset="77"/>
                        </a:rPr>
                      </a:br>
                      <a:r>
                        <a:rPr lang="en-US" sz="1500" b="1" i="0" dirty="0" err="1">
                          <a:solidFill>
                            <a:srgbClr val="302F5E"/>
                          </a:solidFill>
                          <a:latin typeface="Neutraface 2 Text" panose="020B0503020202020102" pitchFamily="34" charset="77"/>
                        </a:rPr>
                        <a:t>réduite</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Text" panose="020B0503020202020102" pitchFamily="34" charset="77"/>
                        </a:rPr>
                        <a:t>approx. de</a:t>
                      </a:r>
                    </a:p>
                  </a:txBody>
                  <a:tcPr marL="95679" marR="95679" marT="47840" marB="47840"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00AAB9">
                        <a:alpha val="50588"/>
                      </a:srgbClr>
                    </a:solidFill>
                  </a:tcPr>
                </a:tc>
                <a:tc rowSpan="2">
                  <a:txBody>
                    <a:bodyPr/>
                    <a:lstStyle/>
                    <a:p>
                      <a:pPr algn="ctr"/>
                      <a:r>
                        <a:rPr lang="en-US" sz="1500" b="1" i="0" dirty="0">
                          <a:solidFill>
                            <a:srgbClr val="302F5E"/>
                          </a:solidFill>
                          <a:latin typeface="Neutraface 2 Text" panose="020B0503020202020102" pitchFamily="34" charset="77"/>
                        </a:rPr>
                        <a:t>Total</a:t>
                      </a:r>
                      <a:br>
                        <a:rPr lang="en-US" sz="1500" b="1" i="0" dirty="0">
                          <a:solidFill>
                            <a:srgbClr val="302F5E"/>
                          </a:solidFill>
                          <a:latin typeface="Neutraface 2 Text" panose="020B0503020202020102" pitchFamily="34" charset="77"/>
                        </a:rPr>
                      </a:br>
                      <a:r>
                        <a:rPr lang="en-US" sz="1500" b="1" i="0" dirty="0" err="1">
                          <a:solidFill>
                            <a:srgbClr val="302F5E"/>
                          </a:solidFill>
                          <a:latin typeface="Neutraface 2 Text" panose="020B0503020202020102" pitchFamily="34" charset="77"/>
                        </a:rPr>
                        <a:t>déboursé</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Text" panose="020B0503020202020102" pitchFamily="34" charset="77"/>
                        </a:rPr>
                        <a:t>par </a:t>
                      </a:r>
                      <a:r>
                        <a:rPr lang="en-US" sz="1500" b="1" i="0" dirty="0" err="1">
                          <a:solidFill>
                            <a:srgbClr val="302F5E"/>
                          </a:solidFill>
                          <a:latin typeface="Neutraface 2 Text" panose="020B0503020202020102" pitchFamily="34" charset="77"/>
                        </a:rPr>
                        <a:t>année</a:t>
                      </a:r>
                      <a:endParaRPr lang="en-US" sz="1500" b="1" i="0" dirty="0">
                        <a:solidFill>
                          <a:srgbClr val="302F5E"/>
                        </a:solidFill>
                        <a:latin typeface="Neutraface 2 Text" panose="020B0503020202020102" pitchFamily="34" charset="77"/>
                      </a:endParaRPr>
                    </a:p>
                  </a:txBody>
                  <a:tcPr marL="95679" marR="95679" marT="47840" marB="47840"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FFE70F"/>
                    </a:solidFill>
                  </a:tcPr>
                </a:tc>
                <a:tc rowSpan="2">
                  <a:txBody>
                    <a:bodyPr/>
                    <a:lstStyle/>
                    <a:p>
                      <a:pPr algn="ctr"/>
                      <a:r>
                        <a:rPr lang="en-US" sz="1500" b="1" i="0" dirty="0">
                          <a:solidFill>
                            <a:srgbClr val="302F5E"/>
                          </a:solidFill>
                          <a:latin typeface="Neutraface 2 Text" panose="020B0503020202020102" pitchFamily="34" charset="77"/>
                        </a:rPr>
                        <a:t>Total</a:t>
                      </a:r>
                      <a:br>
                        <a:rPr lang="en-US" sz="1500" b="1" i="0" dirty="0">
                          <a:solidFill>
                            <a:srgbClr val="302F5E"/>
                          </a:solidFill>
                          <a:latin typeface="Neutraface 2 Text" panose="020B0503020202020102" pitchFamily="34" charset="77"/>
                        </a:rPr>
                      </a:br>
                      <a:r>
                        <a:rPr lang="en-US" sz="1500" b="1" i="0" dirty="0" err="1">
                          <a:solidFill>
                            <a:srgbClr val="302F5E"/>
                          </a:solidFill>
                          <a:latin typeface="Neutraface 2 Text" panose="020B0503020202020102" pitchFamily="34" charset="77"/>
                        </a:rPr>
                        <a:t>investi</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Text" panose="020B0503020202020102" pitchFamily="34" charset="77"/>
                        </a:rPr>
                        <a:t>par </a:t>
                      </a:r>
                      <a:r>
                        <a:rPr lang="en-US" sz="1500" b="1" i="0" dirty="0" err="1">
                          <a:solidFill>
                            <a:srgbClr val="302F5E"/>
                          </a:solidFill>
                          <a:latin typeface="Neutraface 2 Text" panose="020B0503020202020102" pitchFamily="34" charset="77"/>
                        </a:rPr>
                        <a:t>année</a:t>
                      </a:r>
                      <a:endParaRPr lang="en-US" sz="1500" b="1" i="0" dirty="0">
                        <a:solidFill>
                          <a:srgbClr val="302F5E"/>
                        </a:solidFill>
                        <a:latin typeface="Neutraface 2 Text" panose="020B0503020202020102" pitchFamily="34" charset="77"/>
                      </a:endParaRPr>
                    </a:p>
                  </a:txBody>
                  <a:tcPr marL="95679" marR="95679" marT="47840" marB="47840"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extLst>
                  <a:ext uri="{0D108BD9-81ED-4DB2-BD59-A6C34878D82A}">
                    <a16:rowId xmlns:a16="http://schemas.microsoft.com/office/drawing/2014/main" val="1921652212"/>
                  </a:ext>
                </a:extLst>
              </a:tr>
              <a:tr h="564091">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500" b="1" i="0" dirty="0" err="1">
                          <a:solidFill>
                            <a:srgbClr val="302F5E"/>
                          </a:solidFill>
                          <a:latin typeface="Neutraface 2 Text" panose="020B0503020202020102" pitchFamily="34" charset="77"/>
                        </a:rPr>
                        <a:t>Crédits</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Display Medium" panose="02000600030000020004" pitchFamily="2" charset="77"/>
                        </a:rPr>
                        <a:t>30 %</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rgbClr val="302F5E"/>
                          </a:solidFill>
                          <a:latin typeface="Neutraface 2 Text" panose="020B0503020202020102" pitchFamily="34" charset="77"/>
                        </a:rPr>
                        <a:t>REER</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Display Medium" panose="02000600030000020004" pitchFamily="2" charset="77"/>
                        </a:rPr>
                        <a:t>37,1 %</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rgbClr val="302F5E"/>
                          </a:solidFill>
                          <a:latin typeface="Neutraface 2 Text" panose="020B0503020202020102" pitchFamily="34" charset="77"/>
                        </a:rPr>
                        <a:t>Total</a:t>
                      </a:r>
                      <a:br>
                        <a:rPr lang="en-US" sz="1500" b="1" i="0" dirty="0">
                          <a:solidFill>
                            <a:srgbClr val="302F5E"/>
                          </a:solidFill>
                          <a:latin typeface="Neutraface 2 Text" panose="020B0503020202020102" pitchFamily="34" charset="77"/>
                        </a:rPr>
                      </a:br>
                      <a:r>
                        <a:rPr lang="en-US" sz="1500" b="1" i="0" dirty="0">
                          <a:solidFill>
                            <a:srgbClr val="302F5E"/>
                          </a:solidFill>
                          <a:latin typeface="Neutraface 2 Text" panose="020B0503020202020102" pitchFamily="34" charset="77"/>
                        </a:rPr>
                        <a:t>67,1</a:t>
                      </a:r>
                      <a:r>
                        <a:rPr lang="en-US" sz="1500" b="1" i="0" dirty="0">
                          <a:solidFill>
                            <a:srgbClr val="302F5E"/>
                          </a:solidFill>
                          <a:latin typeface="Neutraface 2 Display Medium" panose="02000600030000020004" pitchFamily="2" charset="77"/>
                        </a:rPr>
                        <a:t> %</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388942"/>
                  </a:ext>
                </a:extLst>
              </a:tr>
              <a:tr h="468000">
                <a:tc>
                  <a:txBody>
                    <a:bodyPr/>
                    <a:lstStyle/>
                    <a:p>
                      <a:pPr algn="ctr"/>
                      <a:r>
                        <a:rPr lang="en-US" sz="2100" b="1" i="0" dirty="0">
                          <a:solidFill>
                            <a:srgbClr val="302F5E"/>
                          </a:solidFill>
                          <a:latin typeface="Neutraface 2 Display Medium" panose="02000600030000020004" pitchFamily="2" charset="77"/>
                        </a:rPr>
                        <a:t>5,00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1,50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1,86</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3,36</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1,64</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00AAB9">
                        <a:alpha val="50588"/>
                      </a:srgbClr>
                    </a:solidFill>
                  </a:tcPr>
                </a:tc>
                <a:tc>
                  <a:txBody>
                    <a:bodyPr/>
                    <a:lstStyle/>
                    <a:p>
                      <a:pPr algn="ctr"/>
                      <a:r>
                        <a:rPr lang="en-US" sz="2100" b="1" i="0" dirty="0">
                          <a:solidFill>
                            <a:srgbClr val="302F5E"/>
                          </a:solidFill>
                          <a:latin typeface="Neutraface 2 Display Medium" panose="02000600030000020004" pitchFamily="2" charset="77"/>
                        </a:rPr>
                        <a:t>43</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FFE70F"/>
                    </a:solidFill>
                  </a:tcPr>
                </a:tc>
                <a:tc>
                  <a:txBody>
                    <a:bodyPr/>
                    <a:lstStyle/>
                    <a:p>
                      <a:pPr algn="ctr"/>
                      <a:r>
                        <a:rPr lang="en-US" sz="2100" b="1" i="0" dirty="0">
                          <a:solidFill>
                            <a:srgbClr val="302F5E"/>
                          </a:solidFill>
                          <a:latin typeface="Neutraface 2 Display Medium" panose="02000600030000020004" pitchFamily="2" charset="77"/>
                        </a:rPr>
                        <a:t>130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extLst>
                  <a:ext uri="{0D108BD9-81ED-4DB2-BD59-A6C34878D82A}">
                    <a16:rowId xmlns:a16="http://schemas.microsoft.com/office/drawing/2014/main" val="324271207"/>
                  </a:ext>
                </a:extLst>
              </a:tr>
              <a:tr h="468000">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10,00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3,00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3,71</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6,71</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3,29</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797AA4"/>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86</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alpha val="50196"/>
                      </a:srgbClr>
                    </a:solidFill>
                  </a:tcPr>
                </a:tc>
                <a:tc>
                  <a:txBody>
                    <a:bodyPr/>
                    <a:lstStyle/>
                    <a:p>
                      <a:pPr marL="0" algn="ctr" defTabSz="914400" rtl="0" eaLnBrk="1" latinLnBrk="0" hangingPunct="1"/>
                      <a:r>
                        <a:rPr lang="en-US" sz="2100" b="1" i="0" kern="1200" dirty="0">
                          <a:solidFill>
                            <a:schemeClr val="bg1"/>
                          </a:solidFill>
                          <a:latin typeface="Neutraface 2 Display Medium" panose="02000600030000020004" pitchFamily="2" charset="77"/>
                          <a:ea typeface="+mn-ea"/>
                          <a:cs typeface="+mn-cs"/>
                        </a:rPr>
                        <a:t>260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9A99C0"/>
                    </a:solidFill>
                  </a:tcPr>
                </a:tc>
                <a:extLst>
                  <a:ext uri="{0D108BD9-81ED-4DB2-BD59-A6C34878D82A}">
                    <a16:rowId xmlns:a16="http://schemas.microsoft.com/office/drawing/2014/main" val="2302103435"/>
                  </a:ext>
                </a:extLst>
              </a:tr>
              <a:tr h="468000">
                <a:tc>
                  <a:txBody>
                    <a:bodyPr/>
                    <a:lstStyle/>
                    <a:p>
                      <a:pPr algn="ctr"/>
                      <a:r>
                        <a:rPr lang="en-US" sz="2100" b="1" i="0" dirty="0">
                          <a:solidFill>
                            <a:srgbClr val="302F5E"/>
                          </a:solidFill>
                          <a:latin typeface="Neutraface 2 Display Medium" panose="02000600030000020004" pitchFamily="2" charset="77"/>
                        </a:rPr>
                        <a:t>50,00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15,00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18,55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33,55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16,45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00AAB9">
                        <a:alpha val="50588"/>
                      </a:srgbClr>
                    </a:solidFill>
                  </a:tcPr>
                </a:tc>
                <a:tc>
                  <a:txBody>
                    <a:bodyPr/>
                    <a:lstStyle/>
                    <a:p>
                      <a:pPr algn="ctr"/>
                      <a:r>
                        <a:rPr lang="en-US" sz="2100" b="1" i="0" dirty="0">
                          <a:solidFill>
                            <a:srgbClr val="302F5E"/>
                          </a:solidFill>
                          <a:latin typeface="Neutraface 2 Display Medium" panose="02000600030000020004" pitchFamily="2" charset="77"/>
                        </a:rPr>
                        <a:t>428</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FFE70F"/>
                    </a:solidFill>
                  </a:tcPr>
                </a:tc>
                <a:tc>
                  <a:txBody>
                    <a:bodyPr/>
                    <a:lstStyle/>
                    <a:p>
                      <a:pPr algn="ctr"/>
                      <a:r>
                        <a:rPr lang="en-US" sz="2100" b="1" i="0" dirty="0">
                          <a:solidFill>
                            <a:srgbClr val="302F5E"/>
                          </a:solidFill>
                          <a:latin typeface="Neutraface 2 Display Medium" panose="02000600030000020004" pitchFamily="2" charset="77"/>
                        </a:rPr>
                        <a:t>1 300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extLst>
                  <a:ext uri="{0D108BD9-81ED-4DB2-BD59-A6C34878D82A}">
                    <a16:rowId xmlns:a16="http://schemas.microsoft.com/office/drawing/2014/main" val="2435224951"/>
                  </a:ext>
                </a:extLst>
              </a:tr>
              <a:tr h="468000">
                <a:tc>
                  <a:txBody>
                    <a:bodyPr/>
                    <a:lstStyle/>
                    <a:p>
                      <a:pPr algn="ctr"/>
                      <a:r>
                        <a:rPr lang="en-US" sz="2100" b="1" i="0" dirty="0">
                          <a:solidFill>
                            <a:srgbClr val="302F5E"/>
                          </a:solidFill>
                          <a:latin typeface="Neutraface 2 Display Medium" panose="02000600030000020004" pitchFamily="2" charset="77"/>
                        </a:rPr>
                        <a:t>100,00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30,00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37,10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67,10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32,90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00AAB9">
                        <a:alpha val="50588"/>
                      </a:srgbClr>
                    </a:solidFill>
                  </a:tcPr>
                </a:tc>
                <a:tc>
                  <a:txBody>
                    <a:bodyPr/>
                    <a:lstStyle/>
                    <a:p>
                      <a:pPr algn="ctr"/>
                      <a:r>
                        <a:rPr lang="en-US" sz="2100" b="1" i="0" dirty="0">
                          <a:solidFill>
                            <a:srgbClr val="302F5E"/>
                          </a:solidFill>
                          <a:latin typeface="Neutraface 2 Display Medium" panose="02000600030000020004" pitchFamily="2" charset="77"/>
                        </a:rPr>
                        <a:t>855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FFE70F"/>
                    </a:solidFill>
                  </a:tcPr>
                </a:tc>
                <a:tc>
                  <a:txBody>
                    <a:bodyPr/>
                    <a:lstStyle/>
                    <a:p>
                      <a:pPr algn="ctr"/>
                      <a:r>
                        <a:rPr lang="en-US" sz="2100" b="1" i="0" dirty="0">
                          <a:solidFill>
                            <a:srgbClr val="302F5E"/>
                          </a:solidFill>
                          <a:latin typeface="Neutraface 2 Display Medium" panose="02000600030000020004" pitchFamily="2" charset="77"/>
                        </a:rPr>
                        <a:t>2 600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extLst>
                  <a:ext uri="{0D108BD9-81ED-4DB2-BD59-A6C34878D82A}">
                    <a16:rowId xmlns:a16="http://schemas.microsoft.com/office/drawing/2014/main" val="1589229806"/>
                  </a:ext>
                </a:extLst>
              </a:tr>
              <a:tr h="468000">
                <a:tc>
                  <a:txBody>
                    <a:bodyPr/>
                    <a:lstStyle/>
                    <a:p>
                      <a:pPr algn="ctr"/>
                      <a:r>
                        <a:rPr lang="en-US" sz="2100" b="1" i="0" dirty="0">
                          <a:solidFill>
                            <a:srgbClr val="302F5E"/>
                          </a:solidFill>
                          <a:latin typeface="Neutraface 2 Display Medium" panose="02000600030000020004" pitchFamily="2" charset="77"/>
                        </a:rPr>
                        <a:t>192,31</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57,69</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71,35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129,04</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tc>
                  <a:txBody>
                    <a:bodyPr/>
                    <a:lstStyle/>
                    <a:p>
                      <a:pPr algn="ctr"/>
                      <a:r>
                        <a:rPr lang="en-US" sz="2100" b="1" i="0" dirty="0">
                          <a:solidFill>
                            <a:srgbClr val="302F5E"/>
                          </a:solidFill>
                          <a:latin typeface="Neutraface 2 Display Medium" panose="02000600030000020004" pitchFamily="2" charset="77"/>
                        </a:rPr>
                        <a:t>63,27</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00AAB9">
                        <a:alpha val="50588"/>
                      </a:srgbClr>
                    </a:solidFill>
                  </a:tcPr>
                </a:tc>
                <a:tc>
                  <a:txBody>
                    <a:bodyPr/>
                    <a:lstStyle/>
                    <a:p>
                      <a:pPr algn="ctr"/>
                      <a:r>
                        <a:rPr lang="en-US" sz="2100" b="1" i="0" dirty="0">
                          <a:solidFill>
                            <a:srgbClr val="302F5E"/>
                          </a:solidFill>
                          <a:latin typeface="Neutraface 2 Display Medium" panose="02000600030000020004" pitchFamily="2" charset="77"/>
                        </a:rPr>
                        <a:t>1 645</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solidFill>
                      <a:srgbClr val="FFE70F"/>
                    </a:solidFill>
                  </a:tcPr>
                </a:tc>
                <a:tc>
                  <a:txBody>
                    <a:bodyPr/>
                    <a:lstStyle/>
                    <a:p>
                      <a:pPr algn="ctr"/>
                      <a:r>
                        <a:rPr lang="en-US" sz="2100" b="1" i="0" dirty="0">
                          <a:solidFill>
                            <a:srgbClr val="302F5E"/>
                          </a:solidFill>
                          <a:latin typeface="Neutraface 2 Display Medium" panose="02000600030000020004" pitchFamily="2" charset="77"/>
                        </a:rPr>
                        <a:t>5 000</a:t>
                      </a:r>
                    </a:p>
                  </a:txBody>
                  <a:tcPr marL="0" marR="0" marT="52737" marB="54153" anchor="ctr">
                    <a:lnL w="6350" cap="flat" cmpd="sng" algn="ctr">
                      <a:solidFill>
                        <a:srgbClr val="302F5E"/>
                      </a:solidFill>
                      <a:prstDash val="solid"/>
                      <a:round/>
                      <a:headEnd type="none" w="med" len="med"/>
                      <a:tailEnd type="none" w="med" len="med"/>
                    </a:lnL>
                    <a:lnR w="6350" cap="flat" cmpd="sng" algn="ctr">
                      <a:solidFill>
                        <a:srgbClr val="302F5E"/>
                      </a:solidFill>
                      <a:prstDash val="solid"/>
                      <a:round/>
                      <a:headEnd type="none" w="med" len="med"/>
                      <a:tailEnd type="none" w="med" len="med"/>
                    </a:lnR>
                    <a:lnT w="6350" cap="flat" cmpd="sng" algn="ctr">
                      <a:solidFill>
                        <a:srgbClr val="302F5E"/>
                      </a:solidFill>
                      <a:prstDash val="solid"/>
                      <a:round/>
                      <a:headEnd type="none" w="med" len="med"/>
                      <a:tailEnd type="none" w="med" len="med"/>
                    </a:lnT>
                    <a:lnB w="6350" cap="flat" cmpd="sng" algn="ctr">
                      <a:solidFill>
                        <a:srgbClr val="302F5E"/>
                      </a:solidFill>
                      <a:prstDash val="solid"/>
                      <a:round/>
                      <a:headEnd type="none" w="med" len="med"/>
                      <a:tailEnd type="none" w="med" len="med"/>
                    </a:lnB>
                    <a:noFill/>
                  </a:tcPr>
                </a:tc>
                <a:extLst>
                  <a:ext uri="{0D108BD9-81ED-4DB2-BD59-A6C34878D82A}">
                    <a16:rowId xmlns:a16="http://schemas.microsoft.com/office/drawing/2014/main" val="3302127377"/>
                  </a:ext>
                </a:extLst>
              </a:tr>
            </a:tbl>
          </a:graphicData>
        </a:graphic>
      </p:graphicFrame>
      <p:sp>
        <p:nvSpPr>
          <p:cNvPr id="6" name="TextBox 7">
            <a:extLst>
              <a:ext uri="{FF2B5EF4-FFF2-40B4-BE49-F238E27FC236}">
                <a16:creationId xmlns:a16="http://schemas.microsoft.com/office/drawing/2014/main" id="{23853F68-433F-45C6-BC87-1AA999034C78}"/>
              </a:ext>
            </a:extLst>
          </p:cNvPr>
          <p:cNvSpPr txBox="1"/>
          <p:nvPr/>
        </p:nvSpPr>
        <p:spPr>
          <a:xfrm>
            <a:off x="1310827" y="3436524"/>
            <a:ext cx="477079" cy="1107996"/>
          </a:xfrm>
          <a:prstGeom prst="rect">
            <a:avLst/>
          </a:prstGeom>
          <a:noFill/>
        </p:spPr>
        <p:txBody>
          <a:bodyPr wrap="square" rtlCol="0">
            <a:spAutoFit/>
          </a:bodyPr>
          <a:lstStyle/>
          <a:p>
            <a:r>
              <a:rPr lang="en-US" sz="6600" b="1" dirty="0">
                <a:solidFill>
                  <a:srgbClr val="302F5E"/>
                </a:solidFill>
                <a:latin typeface="Neutraface 2 Display" panose="02000600030000020004" pitchFamily="2" charset="77"/>
              </a:rPr>
              <a:t>&gt;</a:t>
            </a:r>
          </a:p>
        </p:txBody>
      </p:sp>
      <p:sp>
        <p:nvSpPr>
          <p:cNvPr id="7" name="Oval 14">
            <a:extLst>
              <a:ext uri="{FF2B5EF4-FFF2-40B4-BE49-F238E27FC236}">
                <a16:creationId xmlns:a16="http://schemas.microsoft.com/office/drawing/2014/main" id="{A4788680-689E-4398-AEB2-F2E218C11297}"/>
              </a:ext>
            </a:extLst>
          </p:cNvPr>
          <p:cNvSpPr/>
          <p:nvPr/>
        </p:nvSpPr>
        <p:spPr>
          <a:xfrm>
            <a:off x="1787905" y="1707810"/>
            <a:ext cx="450575" cy="450575"/>
          </a:xfrm>
          <a:prstGeom prst="ellipse">
            <a:avLst/>
          </a:prstGeom>
          <a:solidFill>
            <a:srgbClr val="302F5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US" sz="2800" b="1" dirty="0">
                <a:solidFill>
                  <a:srgbClr val="FFE70F"/>
                </a:solidFill>
                <a:latin typeface="Neutraface 2 Display" panose="02000600030000020004" pitchFamily="2" charset="77"/>
              </a:rPr>
              <a:t>3</a:t>
            </a:r>
          </a:p>
        </p:txBody>
      </p:sp>
      <p:sp>
        <p:nvSpPr>
          <p:cNvPr id="8" name="TextBox 15">
            <a:extLst>
              <a:ext uri="{FF2B5EF4-FFF2-40B4-BE49-F238E27FC236}">
                <a16:creationId xmlns:a16="http://schemas.microsoft.com/office/drawing/2014/main" id="{0D24A95C-A383-45D7-9B2B-E5738B5B5E7B}"/>
              </a:ext>
            </a:extLst>
          </p:cNvPr>
          <p:cNvSpPr txBox="1"/>
          <p:nvPr/>
        </p:nvSpPr>
        <p:spPr>
          <a:xfrm>
            <a:off x="2293699" y="1668896"/>
            <a:ext cx="2988364" cy="615553"/>
          </a:xfrm>
          <a:prstGeom prst="rect">
            <a:avLst/>
          </a:prstGeom>
          <a:noFill/>
        </p:spPr>
        <p:txBody>
          <a:bodyPr wrap="square" rtlCol="0">
            <a:spAutoFit/>
          </a:bodyPr>
          <a:lstStyle/>
          <a:p>
            <a:r>
              <a:rPr lang="en-US" sz="1400" b="1" dirty="0" err="1">
                <a:solidFill>
                  <a:srgbClr val="302F5E"/>
                </a:solidFill>
                <a:latin typeface="Neutraface 2 Text" panose="020B0503020202020102" pitchFamily="34" charset="77"/>
              </a:rPr>
              <a:t>Revenu</a:t>
            </a:r>
            <a:r>
              <a:rPr lang="en-US" sz="1400" b="1" dirty="0">
                <a:solidFill>
                  <a:srgbClr val="302F5E"/>
                </a:solidFill>
                <a:latin typeface="Neutraface 2 Text" panose="020B0503020202020102" pitchFamily="34" charset="77"/>
              </a:rPr>
              <a:t> imposable de</a:t>
            </a:r>
          </a:p>
          <a:p>
            <a:r>
              <a:rPr lang="en-US" sz="2000" b="1" dirty="0">
                <a:solidFill>
                  <a:srgbClr val="302F5E"/>
                </a:solidFill>
                <a:latin typeface="Neutraface 2 Display" panose="02000600030000020004" pitchFamily="2" charset="77"/>
              </a:rPr>
              <a:t>50 198 $</a:t>
            </a:r>
            <a:r>
              <a:rPr lang="en-US" sz="2000" b="1" dirty="0">
                <a:solidFill>
                  <a:srgbClr val="302F5E"/>
                </a:solidFill>
                <a:latin typeface="Neutraface 2 Text" panose="020B0503020202020102" pitchFamily="34" charset="77"/>
              </a:rPr>
              <a:t> </a:t>
            </a:r>
            <a:r>
              <a:rPr lang="en-US" sz="2000" b="1" dirty="0">
                <a:solidFill>
                  <a:srgbClr val="302F5E"/>
                </a:solidFill>
                <a:latin typeface="Neutraface 2 Display" panose="02000600030000020004" pitchFamily="2" charset="77"/>
              </a:rPr>
              <a:t>à</a:t>
            </a:r>
            <a:r>
              <a:rPr lang="en-US" sz="2000" b="1" dirty="0">
                <a:solidFill>
                  <a:srgbClr val="302F5E"/>
                </a:solidFill>
                <a:latin typeface="Neutraface 2 Text" panose="020B0503020202020102" pitchFamily="34" charset="77"/>
              </a:rPr>
              <a:t> 92 580</a:t>
            </a:r>
            <a:r>
              <a:rPr lang="en-US" sz="2000" b="1" dirty="0">
                <a:solidFill>
                  <a:srgbClr val="302F5E"/>
                </a:solidFill>
                <a:latin typeface="Neutraface 2 Display" panose="02000600030000020004" pitchFamily="2" charset="77"/>
              </a:rPr>
              <a:t> $</a:t>
            </a:r>
          </a:p>
        </p:txBody>
      </p:sp>
      <p:sp>
        <p:nvSpPr>
          <p:cNvPr id="9" name="TextBox 16">
            <a:extLst>
              <a:ext uri="{FF2B5EF4-FFF2-40B4-BE49-F238E27FC236}">
                <a16:creationId xmlns:a16="http://schemas.microsoft.com/office/drawing/2014/main" id="{A986082C-711D-4B1A-A884-E4D39F37336F}"/>
              </a:ext>
            </a:extLst>
          </p:cNvPr>
          <p:cNvSpPr txBox="1"/>
          <p:nvPr/>
        </p:nvSpPr>
        <p:spPr>
          <a:xfrm>
            <a:off x="6672065" y="1929645"/>
            <a:ext cx="3147795" cy="307777"/>
          </a:xfrm>
          <a:prstGeom prst="rect">
            <a:avLst/>
          </a:prstGeom>
          <a:noFill/>
        </p:spPr>
        <p:txBody>
          <a:bodyPr wrap="square" rtlCol="0">
            <a:spAutoFit/>
          </a:bodyPr>
          <a:lstStyle/>
          <a:p>
            <a:pPr algn="r"/>
            <a:r>
              <a:rPr lang="en-US" sz="1400" b="1" dirty="0" err="1">
                <a:solidFill>
                  <a:srgbClr val="302F5E"/>
                </a:solidFill>
                <a:latin typeface="Neutraface 2 Display Medium" panose="02000600030000020004" pitchFamily="2" charset="77"/>
              </a:rPr>
              <a:t>Taux</a:t>
            </a:r>
            <a:r>
              <a:rPr lang="en-US" sz="1400" b="1" dirty="0">
                <a:solidFill>
                  <a:srgbClr val="302F5E"/>
                </a:solidFill>
                <a:latin typeface="Neutraface 2 Display Medium" panose="02000600030000020004" pitchFamily="2" charset="77"/>
              </a:rPr>
              <a:t> marginal </a:t>
            </a:r>
            <a:r>
              <a:rPr lang="en-US" sz="1400" b="1" dirty="0" err="1">
                <a:solidFill>
                  <a:srgbClr val="302F5E"/>
                </a:solidFill>
                <a:latin typeface="Neutraface 2 Display Medium" panose="02000600030000020004" pitchFamily="2" charset="77"/>
              </a:rPr>
              <a:t>d’imposition</a:t>
            </a:r>
            <a:r>
              <a:rPr lang="en-US" sz="1400" b="1" dirty="0">
                <a:solidFill>
                  <a:srgbClr val="302F5E"/>
                </a:solidFill>
                <a:latin typeface="Neutraface 2 Display Medium" panose="02000600030000020004" pitchFamily="2" charset="77"/>
              </a:rPr>
              <a:t> de 37,1 %</a:t>
            </a:r>
            <a:endParaRPr lang="en-US" sz="2400" b="1" dirty="0">
              <a:solidFill>
                <a:srgbClr val="302F5E"/>
              </a:solidFill>
              <a:latin typeface="Neutraface 2 Display Medium" panose="02000600030000020004" pitchFamily="2" charset="77"/>
            </a:endParaRPr>
          </a:p>
        </p:txBody>
      </p:sp>
      <p:sp>
        <p:nvSpPr>
          <p:cNvPr id="2" name="Rectangle 1">
            <a:extLst>
              <a:ext uri="{FF2B5EF4-FFF2-40B4-BE49-F238E27FC236}">
                <a16:creationId xmlns:a16="http://schemas.microsoft.com/office/drawing/2014/main" id="{90F925B5-25C8-431F-A873-2B19D8AC52A2}"/>
              </a:ext>
            </a:extLst>
          </p:cNvPr>
          <p:cNvSpPr/>
          <p:nvPr/>
        </p:nvSpPr>
        <p:spPr>
          <a:xfrm>
            <a:off x="3600172" y="6119047"/>
            <a:ext cx="8136723" cy="338554"/>
          </a:xfrm>
          <a:prstGeom prst="rect">
            <a:avLst/>
          </a:prstGeom>
        </p:spPr>
        <p:txBody>
          <a:bodyPr wrap="square">
            <a:spAutoFit/>
          </a:bodyPr>
          <a:lstStyle/>
          <a:p>
            <a:pPr algn="just"/>
            <a:r>
              <a:rPr lang="fr-CA" sz="800" dirty="0">
                <a:latin typeface="Arial" panose="020B0604020202020204" pitchFamily="34" charset="0"/>
                <a:cs typeface="Arial" panose="020B0604020202020204" pitchFamily="34" charset="0"/>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dirty="0">
                <a:latin typeface="Arial" panose="020B0604020202020204" pitchFamily="34" charset="0"/>
                <a:cs typeface="Arial" panose="020B0604020202020204" pitchFamily="34" charset="0"/>
              </a:rPr>
              <a:t>er </a:t>
            </a:r>
            <a:r>
              <a:rPr lang="fr-CA" sz="800" dirty="0">
                <a:latin typeface="Arial" panose="020B0604020202020204" pitchFamily="34" charset="0"/>
                <a:cs typeface="Arial" panose="020B0604020202020204" pitchFamily="34" charset="0"/>
              </a:rPr>
              <a:t>janvier 2022.</a:t>
            </a:r>
          </a:p>
        </p:txBody>
      </p:sp>
      <p:sp>
        <p:nvSpPr>
          <p:cNvPr id="3" name="Espace réservé du texte 2">
            <a:extLst>
              <a:ext uri="{FF2B5EF4-FFF2-40B4-BE49-F238E27FC236}">
                <a16:creationId xmlns:a16="http://schemas.microsoft.com/office/drawing/2014/main" id="{AB896838-ACF2-4207-8C90-FE025C683D24}"/>
              </a:ext>
            </a:extLst>
          </p:cNvPr>
          <p:cNvSpPr>
            <a:spLocks noGrp="1"/>
          </p:cNvSpPr>
          <p:nvPr>
            <p:ph type="body" sz="quarter" idx="20"/>
          </p:nvPr>
        </p:nvSpPr>
        <p:spPr/>
        <p:txBody>
          <a:bodyPr/>
          <a:lstStyle/>
          <a:p>
            <a:r>
              <a:rPr lang="fr-CA" dirty="0"/>
              <a:t>26 paies</a:t>
            </a:r>
          </a:p>
        </p:txBody>
      </p:sp>
    </p:spTree>
    <p:extLst>
      <p:ext uri="{BB962C8B-B14F-4D97-AF65-F5344CB8AC3E}">
        <p14:creationId xmlns:p14="http://schemas.microsoft.com/office/powerpoint/2010/main" val="30802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1758B7-FCD3-C94F-86CD-B687DE57F5FB}"/>
              </a:ext>
            </a:extLst>
          </p:cNvPr>
          <p:cNvSpPr>
            <a:spLocks noGrp="1"/>
          </p:cNvSpPr>
          <p:nvPr>
            <p:ph type="sldNum" sz="quarter" idx="12"/>
          </p:nvPr>
        </p:nvSpPr>
        <p:spPr/>
        <p:txBody>
          <a:bodyPr/>
          <a:lstStyle/>
          <a:p>
            <a:fld id="{2AF50B8B-71F6-4443-B69E-93AF6A74C517}" type="slidenum">
              <a:rPr lang="en-US" smtClean="0"/>
              <a:pPr/>
              <a:t>12</a:t>
            </a:fld>
            <a:endParaRPr lang="en-US" sz="2200" dirty="0"/>
          </a:p>
        </p:txBody>
      </p:sp>
      <p:pic>
        <p:nvPicPr>
          <p:cNvPr id="7" name="Image 6">
            <a:extLst>
              <a:ext uri="{FF2B5EF4-FFF2-40B4-BE49-F238E27FC236}">
                <a16:creationId xmlns:a16="http://schemas.microsoft.com/office/drawing/2014/main" id="{D26FD8EF-A1B0-6257-3A91-3A73958D104B}"/>
              </a:ext>
            </a:extLst>
          </p:cNvPr>
          <p:cNvPicPr>
            <a:picLocks noChangeAspect="1"/>
          </p:cNvPicPr>
          <p:nvPr/>
        </p:nvPicPr>
        <p:blipFill>
          <a:blip r:embed="rId3"/>
          <a:stretch>
            <a:fillRect/>
          </a:stretch>
        </p:blipFill>
        <p:spPr>
          <a:xfrm>
            <a:off x="1884754" y="114300"/>
            <a:ext cx="8979440" cy="5988549"/>
          </a:xfrm>
          <a:prstGeom prst="rect">
            <a:avLst/>
          </a:prstGeom>
        </p:spPr>
      </p:pic>
    </p:spTree>
    <p:extLst>
      <p:ext uri="{BB962C8B-B14F-4D97-AF65-F5344CB8AC3E}">
        <p14:creationId xmlns:p14="http://schemas.microsoft.com/office/powerpoint/2010/main" val="224050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1758B7-FCD3-C94F-86CD-B687DE57F5FB}"/>
              </a:ext>
            </a:extLst>
          </p:cNvPr>
          <p:cNvSpPr>
            <a:spLocks noGrp="1"/>
          </p:cNvSpPr>
          <p:nvPr>
            <p:ph type="sldNum" sz="quarter" idx="12"/>
          </p:nvPr>
        </p:nvSpPr>
        <p:spPr/>
        <p:txBody>
          <a:bodyPr/>
          <a:lstStyle/>
          <a:p>
            <a:fld id="{2AF50B8B-71F6-4443-B69E-93AF6A74C517}" type="slidenum">
              <a:rPr lang="en-US" smtClean="0"/>
              <a:pPr/>
              <a:t>13</a:t>
            </a:fld>
            <a:endParaRPr lang="en-US" sz="2200" dirty="0"/>
          </a:p>
        </p:txBody>
      </p:sp>
      <p:pic>
        <p:nvPicPr>
          <p:cNvPr id="5" name="Image 4">
            <a:extLst>
              <a:ext uri="{FF2B5EF4-FFF2-40B4-BE49-F238E27FC236}">
                <a16:creationId xmlns:a16="http://schemas.microsoft.com/office/drawing/2014/main" id="{5A949924-728F-326D-6E96-F19F05DA1EB8}"/>
              </a:ext>
            </a:extLst>
          </p:cNvPr>
          <p:cNvPicPr>
            <a:picLocks noChangeAspect="1"/>
          </p:cNvPicPr>
          <p:nvPr/>
        </p:nvPicPr>
        <p:blipFill>
          <a:blip r:embed="rId3"/>
          <a:stretch>
            <a:fillRect/>
          </a:stretch>
        </p:blipFill>
        <p:spPr>
          <a:xfrm>
            <a:off x="3790628" y="413916"/>
            <a:ext cx="4610743" cy="6030167"/>
          </a:xfrm>
          <a:prstGeom prst="rect">
            <a:avLst/>
          </a:prstGeom>
        </p:spPr>
      </p:pic>
    </p:spTree>
    <p:extLst>
      <p:ext uri="{BB962C8B-B14F-4D97-AF65-F5344CB8AC3E}">
        <p14:creationId xmlns:p14="http://schemas.microsoft.com/office/powerpoint/2010/main" val="57717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29878FB-D827-4C3C-9198-FEEF95E037D1}"/>
              </a:ext>
            </a:extLst>
          </p:cNvPr>
          <p:cNvSpPr/>
          <p:nvPr/>
        </p:nvSpPr>
        <p:spPr>
          <a:xfrm>
            <a:off x="1199456" y="2468894"/>
            <a:ext cx="2869685" cy="2869685"/>
          </a:xfrm>
          <a:prstGeom prst="ellipse">
            <a:avLst/>
          </a:prstGeom>
          <a:solidFill>
            <a:srgbClr val="00A1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CA" sz="3100" b="1" dirty="0">
                <a:solidFill>
                  <a:schemeClr val="tx1"/>
                </a:solidFill>
                <a:latin typeface="Arial" panose="020B0604020202020204" pitchFamily="34" charset="0"/>
                <a:ea typeface="Verdana" panose="020B0604030504040204" pitchFamily="34" charset="0"/>
                <a:cs typeface="Arial" panose="020B0604020202020204" pitchFamily="34" charset="0"/>
              </a:rPr>
              <a:t>Maximum</a:t>
            </a:r>
          </a:p>
          <a:p>
            <a:pPr algn="ctr">
              <a:spcAft>
                <a:spcPts val="600"/>
              </a:spcAft>
            </a:pPr>
            <a:r>
              <a:rPr lang="fr-CA" sz="3900" b="1" dirty="0">
                <a:solidFill>
                  <a:schemeClr val="tx1"/>
                </a:solidFill>
                <a:latin typeface="Arial" panose="020B0604020202020204" pitchFamily="34" charset="0"/>
                <a:ea typeface="Verdana" panose="020B0604030504040204" pitchFamily="34" charset="0"/>
                <a:cs typeface="Arial" panose="020B0604020202020204" pitchFamily="34" charset="0"/>
              </a:rPr>
              <a:t>1 500 $</a:t>
            </a:r>
          </a:p>
          <a:p>
            <a:pPr algn="ctr">
              <a:lnSpc>
                <a:spcPct val="80000"/>
              </a:lnSpc>
            </a:pPr>
            <a:r>
              <a:rPr lang="fr-CA" sz="2300" b="1" dirty="0">
                <a:solidFill>
                  <a:schemeClr val="tx1"/>
                </a:solidFill>
                <a:latin typeface="Arial" panose="020B0604020202020204" pitchFamily="34" charset="0"/>
                <a:ea typeface="Verdana" panose="020B0604030504040204" pitchFamily="34" charset="0"/>
                <a:cs typeface="Arial" panose="020B0604020202020204" pitchFamily="34" charset="0"/>
              </a:rPr>
              <a:t>de crédits </a:t>
            </a:r>
          </a:p>
          <a:p>
            <a:pPr algn="ctr">
              <a:lnSpc>
                <a:spcPct val="80000"/>
              </a:lnSpc>
            </a:pPr>
            <a:r>
              <a:rPr lang="fr-CA" sz="2300" b="1" dirty="0">
                <a:solidFill>
                  <a:schemeClr val="tx1"/>
                </a:solidFill>
                <a:latin typeface="Arial" panose="020B0604020202020204" pitchFamily="34" charset="0"/>
                <a:ea typeface="Verdana" panose="020B0604030504040204" pitchFamily="34" charset="0"/>
                <a:cs typeface="Arial" panose="020B0604020202020204" pitchFamily="34" charset="0"/>
              </a:rPr>
              <a:t>d’impôt*</a:t>
            </a:r>
          </a:p>
        </p:txBody>
      </p:sp>
      <p:sp>
        <p:nvSpPr>
          <p:cNvPr id="6" name="Ellipse 5">
            <a:extLst>
              <a:ext uri="{FF2B5EF4-FFF2-40B4-BE49-F238E27FC236}">
                <a16:creationId xmlns:a16="http://schemas.microsoft.com/office/drawing/2014/main" id="{32031534-3E40-4BED-8247-BEA605648C7E}"/>
              </a:ext>
            </a:extLst>
          </p:cNvPr>
          <p:cNvSpPr/>
          <p:nvPr/>
        </p:nvSpPr>
        <p:spPr>
          <a:xfrm>
            <a:off x="4504363" y="2468894"/>
            <a:ext cx="2869685" cy="2869685"/>
          </a:xfrm>
          <a:prstGeom prst="ellipse">
            <a:avLst/>
          </a:prstGeom>
          <a:solidFill>
            <a:srgbClr val="FFE81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CA" sz="3100" b="1" dirty="0">
                <a:solidFill>
                  <a:schemeClr val="tx1"/>
                </a:solidFill>
                <a:latin typeface="Arial" panose="020B0604020202020204" pitchFamily="34" charset="0"/>
                <a:ea typeface="Verdana" panose="020B0604030504040204" pitchFamily="34" charset="0"/>
                <a:cs typeface="Arial" panose="020B0604020202020204" pitchFamily="34" charset="0"/>
              </a:rPr>
              <a:t>Aucuns frais</a:t>
            </a:r>
          </a:p>
          <a:p>
            <a:pPr algn="ctr">
              <a:lnSpc>
                <a:spcPct val="80000"/>
              </a:lnSpc>
            </a:pPr>
            <a:r>
              <a:rPr lang="fr-CA" sz="2300" b="1" dirty="0">
                <a:solidFill>
                  <a:schemeClr val="tx1"/>
                </a:solidFill>
                <a:latin typeface="Arial" panose="020B0604020202020204" pitchFamily="34" charset="0"/>
                <a:ea typeface="Verdana" panose="020B0604030504040204" pitchFamily="34" charset="0"/>
                <a:cs typeface="Arial" panose="020B0604020202020204" pitchFamily="34" charset="0"/>
              </a:rPr>
              <a:t>d’ouverture </a:t>
            </a:r>
          </a:p>
          <a:p>
            <a:pPr algn="ctr">
              <a:lnSpc>
                <a:spcPct val="80000"/>
              </a:lnSpc>
            </a:pPr>
            <a:r>
              <a:rPr lang="fr-CA" sz="2300" b="1" dirty="0">
                <a:solidFill>
                  <a:schemeClr val="tx1"/>
                </a:solidFill>
                <a:latin typeface="Arial" panose="020B0604020202020204" pitchFamily="34" charset="0"/>
                <a:ea typeface="Verdana" panose="020B0604030504040204" pitchFamily="34" charset="0"/>
                <a:cs typeface="Arial" panose="020B0604020202020204" pitchFamily="34" charset="0"/>
              </a:rPr>
              <a:t>de compte</a:t>
            </a:r>
          </a:p>
        </p:txBody>
      </p:sp>
      <p:sp>
        <p:nvSpPr>
          <p:cNvPr id="7" name="Ellipse 6">
            <a:extLst>
              <a:ext uri="{FF2B5EF4-FFF2-40B4-BE49-F238E27FC236}">
                <a16:creationId xmlns:a16="http://schemas.microsoft.com/office/drawing/2014/main" id="{7DABDD8A-5036-479B-B1C3-52E9C2A90535}"/>
              </a:ext>
            </a:extLst>
          </p:cNvPr>
          <p:cNvSpPr/>
          <p:nvPr/>
        </p:nvSpPr>
        <p:spPr>
          <a:xfrm>
            <a:off x="7809270" y="2468894"/>
            <a:ext cx="2869685" cy="2869685"/>
          </a:xfrm>
          <a:prstGeom prst="ellipse">
            <a:avLst/>
          </a:prstGeom>
          <a:solidFill>
            <a:srgbClr val="C2DB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CA" sz="3100" b="1" dirty="0">
                <a:solidFill>
                  <a:schemeClr val="tx1"/>
                </a:solidFill>
                <a:latin typeface="Arial" panose="020B0604020202020204" pitchFamily="34" charset="0"/>
                <a:ea typeface="Verdana" panose="020B0604030504040204" pitchFamily="34" charset="0"/>
                <a:cs typeface="Arial" panose="020B0604020202020204" pitchFamily="34" charset="0"/>
              </a:rPr>
              <a:t>Rachat</a:t>
            </a:r>
          </a:p>
          <a:p>
            <a:pPr algn="ctr"/>
            <a:r>
              <a:rPr lang="fr-CA" sz="3900" b="1" dirty="0">
                <a:solidFill>
                  <a:schemeClr val="tx1"/>
                </a:solidFill>
                <a:latin typeface="Arial" panose="020B0604020202020204" pitchFamily="34" charset="0"/>
                <a:ea typeface="Verdana" panose="020B0604030504040204" pitchFamily="34" charset="0"/>
                <a:cs typeface="Arial" panose="020B0604020202020204" pitchFamily="34" charset="0"/>
              </a:rPr>
              <a:t>RAP</a:t>
            </a:r>
          </a:p>
          <a:p>
            <a:pPr algn="ctr"/>
            <a:r>
              <a:rPr lang="fr-CA" sz="3900" b="1" dirty="0">
                <a:solidFill>
                  <a:schemeClr val="tx1"/>
                </a:solidFill>
                <a:latin typeface="Arial" panose="020B0604020202020204" pitchFamily="34" charset="0"/>
                <a:ea typeface="Verdana" panose="020B0604030504040204" pitchFamily="34" charset="0"/>
                <a:cs typeface="Arial" panose="020B0604020202020204" pitchFamily="34" charset="0"/>
              </a:rPr>
              <a:t>Retraite</a:t>
            </a:r>
          </a:p>
          <a:p>
            <a:pPr algn="ctr">
              <a:lnSpc>
                <a:spcPct val="80000"/>
              </a:lnSpc>
            </a:pPr>
            <a:r>
              <a:rPr lang="fr-CA" sz="2300" b="1" dirty="0">
                <a:solidFill>
                  <a:schemeClr val="tx1"/>
                </a:solidFill>
                <a:latin typeface="Arial" panose="020B0604020202020204" pitchFamily="34" charset="0"/>
                <a:ea typeface="Verdana" panose="020B0604030504040204" pitchFamily="34" charset="0"/>
                <a:cs typeface="Arial" panose="020B0604020202020204" pitchFamily="34" charset="0"/>
              </a:rPr>
              <a:t>et autres</a:t>
            </a:r>
          </a:p>
        </p:txBody>
      </p:sp>
      <p:sp>
        <p:nvSpPr>
          <p:cNvPr id="8" name="Rectangle 7">
            <a:extLst>
              <a:ext uri="{FF2B5EF4-FFF2-40B4-BE49-F238E27FC236}">
                <a16:creationId xmlns:a16="http://schemas.microsoft.com/office/drawing/2014/main" id="{0DFDDB74-A7D0-4EC2-BD88-9882F28C3B90}"/>
              </a:ext>
            </a:extLst>
          </p:cNvPr>
          <p:cNvSpPr/>
          <p:nvPr/>
        </p:nvSpPr>
        <p:spPr>
          <a:xfrm>
            <a:off x="2377547" y="6167567"/>
            <a:ext cx="7997376" cy="338554"/>
          </a:xfrm>
          <a:prstGeom prst="rect">
            <a:avLst/>
          </a:prstGeom>
        </p:spPr>
        <p:txBody>
          <a:bodyPr wrap="square" lIns="91440" tIns="45720" rIns="91440" bIns="45720" anchor="t">
            <a:spAutoFit/>
          </a:bodyPr>
          <a:lstStyle/>
          <a:p>
            <a:r>
              <a:rPr lang="fr-CA" sz="800" dirty="0">
                <a:latin typeface="Arial"/>
                <a:cs typeface="Arial"/>
              </a:rPr>
              <a:t>* L'acquisition d'actions du Fonds de solidarité FTQ peut donner droit aux crédits d'impôts pour fonds de travailleurs. Les crédits d'impôt sont de 30%, soit 15% au Québec et 15% au fédéral, et limités à un montant de 1 500 $ par année fiscale, ce qui correspond à l’achat d’actions du Fonds de solidarité FTQ d’un montant de 5 000 $.</a:t>
            </a:r>
            <a:endParaRPr lang="fr-CA" sz="800" dirty="0">
              <a:latin typeface="Arial"/>
              <a:ea typeface="+mn-lt"/>
              <a:cs typeface="Arial"/>
            </a:endParaRPr>
          </a:p>
        </p:txBody>
      </p:sp>
      <p:sp>
        <p:nvSpPr>
          <p:cNvPr id="2" name="Espace réservé du texte 1">
            <a:extLst>
              <a:ext uri="{FF2B5EF4-FFF2-40B4-BE49-F238E27FC236}">
                <a16:creationId xmlns:a16="http://schemas.microsoft.com/office/drawing/2014/main" id="{CDAE9CF8-5A38-452E-9C49-823C1013486F}"/>
              </a:ext>
            </a:extLst>
          </p:cNvPr>
          <p:cNvSpPr>
            <a:spLocks noGrp="1"/>
          </p:cNvSpPr>
          <p:nvPr>
            <p:ph type="body" sz="quarter" idx="20"/>
          </p:nvPr>
        </p:nvSpPr>
        <p:spPr/>
        <p:txBody>
          <a:bodyPr/>
          <a:lstStyle/>
          <a:p>
            <a:r>
              <a:rPr lang="fr-CA" sz="4000" dirty="0"/>
              <a:t>Les modalités du REER+</a:t>
            </a:r>
          </a:p>
        </p:txBody>
      </p:sp>
      <p:pic>
        <p:nvPicPr>
          <p:cNvPr id="4" name="Image 3">
            <a:extLst>
              <a:ext uri="{FF2B5EF4-FFF2-40B4-BE49-F238E27FC236}">
                <a16:creationId xmlns:a16="http://schemas.microsoft.com/office/drawing/2014/main" id="{C72FF0BC-D92C-4051-ACC5-D91DA25B907D}"/>
              </a:ext>
            </a:extLst>
          </p:cNvPr>
          <p:cNvPicPr>
            <a:picLocks noChangeAspect="1"/>
          </p:cNvPicPr>
          <p:nvPr/>
        </p:nvPicPr>
        <p:blipFill>
          <a:blip r:embed="rId2"/>
          <a:stretch>
            <a:fillRect/>
          </a:stretch>
        </p:blipFill>
        <p:spPr>
          <a:xfrm>
            <a:off x="3061106" y="1855128"/>
            <a:ext cx="1528166" cy="1528166"/>
          </a:xfrm>
          <a:prstGeom prst="rect">
            <a:avLst/>
          </a:prstGeom>
        </p:spPr>
      </p:pic>
    </p:spTree>
    <p:extLst>
      <p:ext uri="{BB962C8B-B14F-4D97-AF65-F5344CB8AC3E}">
        <p14:creationId xmlns:p14="http://schemas.microsoft.com/office/powerpoint/2010/main" val="72758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7B58BD9-0B70-4E7C-A8FC-84526C2B0597}"/>
              </a:ext>
            </a:extLst>
          </p:cNvPr>
          <p:cNvSpPr>
            <a:spLocks noGrp="1"/>
          </p:cNvSpPr>
          <p:nvPr>
            <p:ph type="sldNum" sz="quarter" idx="12"/>
          </p:nvPr>
        </p:nvSpPr>
        <p:spPr/>
        <p:txBody>
          <a:bodyPr/>
          <a:lstStyle/>
          <a:p>
            <a:fld id="{2AF50B8B-71F6-4443-B69E-93AF6A74C517}" type="slidenum">
              <a:rPr lang="en-US" smtClean="0"/>
              <a:pPr/>
              <a:t>15</a:t>
            </a:fld>
            <a:endParaRPr lang="en-US" dirty="0"/>
          </a:p>
        </p:txBody>
      </p:sp>
      <p:sp>
        <p:nvSpPr>
          <p:cNvPr id="3" name="Espace réservé du texte 2">
            <a:extLst>
              <a:ext uri="{FF2B5EF4-FFF2-40B4-BE49-F238E27FC236}">
                <a16:creationId xmlns:a16="http://schemas.microsoft.com/office/drawing/2014/main" id="{621A71E3-6AAC-4180-8888-A01B17611AD3}"/>
              </a:ext>
            </a:extLst>
          </p:cNvPr>
          <p:cNvSpPr>
            <a:spLocks noGrp="1"/>
          </p:cNvSpPr>
          <p:nvPr>
            <p:ph type="body" sz="quarter" idx="20"/>
          </p:nvPr>
        </p:nvSpPr>
        <p:spPr/>
        <p:txBody>
          <a:bodyPr/>
          <a:lstStyle/>
          <a:p>
            <a:r>
              <a:rPr lang="fr-CA" dirty="0"/>
              <a:t>Régime d’accession à la propriété</a:t>
            </a:r>
          </a:p>
        </p:txBody>
      </p:sp>
      <p:sp>
        <p:nvSpPr>
          <p:cNvPr id="4" name="ZoneTexte 3">
            <a:extLst>
              <a:ext uri="{FF2B5EF4-FFF2-40B4-BE49-F238E27FC236}">
                <a16:creationId xmlns:a16="http://schemas.microsoft.com/office/drawing/2014/main" id="{2E8E0722-0941-41A8-AF20-27D4094B5D8F}"/>
              </a:ext>
            </a:extLst>
          </p:cNvPr>
          <p:cNvSpPr txBox="1"/>
          <p:nvPr/>
        </p:nvSpPr>
        <p:spPr>
          <a:xfrm>
            <a:off x="2200225" y="6068938"/>
            <a:ext cx="9032634" cy="959237"/>
          </a:xfrm>
          <a:prstGeom prst="rect">
            <a:avLst/>
          </a:prstGeom>
          <a:noFill/>
        </p:spPr>
        <p:txBody>
          <a:bodyPr wrap="square" rtlCol="0">
            <a:spAutoFit/>
          </a:bodyPr>
          <a:lstStyle/>
          <a:p>
            <a:r>
              <a:rPr lang="fr-CA" sz="800" baseline="30000" dirty="0">
                <a:effectLst/>
                <a:latin typeface="Arial" panose="020B0604020202020204" pitchFamily="34" charset="0"/>
                <a:ea typeface="Calibri" panose="020F0502020204030204" pitchFamily="34" charset="0"/>
                <a:cs typeface="Arial" panose="020B0604020202020204" pitchFamily="34" charset="0"/>
              </a:rPr>
              <a:t>1</a:t>
            </a:r>
            <a:r>
              <a:rPr lang="fr-CA" sz="800" dirty="0">
                <a:effectLst/>
                <a:latin typeface="Arial" panose="020B0604020202020204" pitchFamily="34" charset="0"/>
                <a:ea typeface="Calibri" panose="020F0502020204030204" pitchFamily="34" charset="0"/>
                <a:cs typeface="Arial" panose="020B0604020202020204" pitchFamily="34" charset="0"/>
              </a:rPr>
              <a:t>Les crédits d'impôt accordés aux actionnaires du Fonds de solidarité FTQ sont de 15 % au Québec et de 15 % au fédéral. Ils sont limités à 1 500 $ par année fiscale, ce qui correspond à l’achat d’actions du Fonds de solidarité FTQ d’un montant de 5 000 $. </a:t>
            </a:r>
          </a:p>
          <a:p>
            <a:r>
              <a:rPr lang="fr-CA" sz="800" dirty="0">
                <a:effectLst/>
                <a:latin typeface="Arial" panose="020B0604020202020204" pitchFamily="34" charset="0"/>
                <a:ea typeface="Calibri" panose="020F0502020204030204" pitchFamily="34" charset="0"/>
                <a:cs typeface="Arial" panose="020B0604020202020204" pitchFamily="34" charset="0"/>
              </a:rPr>
              <a:t> </a:t>
            </a:r>
          </a:p>
          <a:p>
            <a:r>
              <a:rPr lang="fr-CA" sz="800" dirty="0">
                <a:effectLst/>
                <a:latin typeface="Arial" panose="020B0604020202020204" pitchFamily="34" charset="0"/>
                <a:ea typeface="Calibri" panose="020F0502020204030204" pitchFamily="34" charset="0"/>
                <a:cs typeface="Arial" panose="020B0604020202020204" pitchFamily="34" charset="0"/>
              </a:rPr>
              <a:t>Exemple basé sur l’année d’imposition 2022, pour une personne avec un revenu annuel imposable de 5</a:t>
            </a:r>
            <a:r>
              <a:rPr lang="fr-CA" sz="800" dirty="0">
                <a:latin typeface="Arial" panose="020B0604020202020204" pitchFamily="34" charset="0"/>
                <a:ea typeface="Calibri" panose="020F0502020204030204" pitchFamily="34" charset="0"/>
                <a:cs typeface="Arial" panose="020B0604020202020204" pitchFamily="34" charset="0"/>
              </a:rPr>
              <a:t>1 000 $</a:t>
            </a:r>
            <a:r>
              <a:rPr lang="fr-CA" sz="800" dirty="0">
                <a:effectLst/>
                <a:latin typeface="Arial" panose="020B0604020202020204" pitchFamily="34" charset="0"/>
                <a:ea typeface="Calibri" panose="020F0502020204030204" pitchFamily="34" charset="0"/>
                <a:cs typeface="Arial" panose="020B0604020202020204" pitchFamily="34" charset="0"/>
              </a:rPr>
              <a:t>, ayant un taux d’imposition marginal de 37,1 %. Les montants calculés sont des estimations qui peuvent varier selon votre situation fiscale.</a:t>
            </a:r>
          </a:p>
          <a:p>
            <a:pPr algn="l">
              <a:spcBef>
                <a:spcPts val="1000"/>
              </a:spcBef>
            </a:pPr>
            <a:endParaRPr lang="fr-CA" sz="800" dirty="0" err="1">
              <a:latin typeface="Arial" panose="020B0604020202020204" pitchFamily="34" charset="0"/>
              <a:cs typeface="Arial" panose="020B0604020202020204" pitchFamily="34" charset="0"/>
            </a:endParaRPr>
          </a:p>
        </p:txBody>
      </p:sp>
      <p:graphicFrame>
        <p:nvGraphicFramePr>
          <p:cNvPr id="7" name="Tableau 7">
            <a:extLst>
              <a:ext uri="{FF2B5EF4-FFF2-40B4-BE49-F238E27FC236}">
                <a16:creationId xmlns:a16="http://schemas.microsoft.com/office/drawing/2014/main" id="{283036DE-EF22-4BCA-B490-82409C3F8B03}"/>
              </a:ext>
            </a:extLst>
          </p:cNvPr>
          <p:cNvGraphicFramePr>
            <a:graphicFrameLocks noGrp="1"/>
          </p:cNvGraphicFramePr>
          <p:nvPr>
            <p:extLst>
              <p:ext uri="{D42A27DB-BD31-4B8C-83A1-F6EECF244321}">
                <p14:modId xmlns:p14="http://schemas.microsoft.com/office/powerpoint/2010/main" val="3334130174"/>
              </p:ext>
            </p:extLst>
          </p:nvPr>
        </p:nvGraphicFramePr>
        <p:xfrm>
          <a:off x="3437712" y="1753975"/>
          <a:ext cx="6557660" cy="3916191"/>
        </p:xfrm>
        <a:graphic>
          <a:graphicData uri="http://schemas.openxmlformats.org/drawingml/2006/table">
            <a:tbl>
              <a:tblPr firstRow="1" bandRow="1">
                <a:tableStyleId>{2D5ABB26-0587-4C30-8999-92F81FD0307C}</a:tableStyleId>
              </a:tblPr>
              <a:tblGrid>
                <a:gridCol w="993940">
                  <a:extLst>
                    <a:ext uri="{9D8B030D-6E8A-4147-A177-3AD203B41FA5}">
                      <a16:colId xmlns:a16="http://schemas.microsoft.com/office/drawing/2014/main" val="2689209975"/>
                    </a:ext>
                  </a:extLst>
                </a:gridCol>
                <a:gridCol w="1088244">
                  <a:extLst>
                    <a:ext uri="{9D8B030D-6E8A-4147-A177-3AD203B41FA5}">
                      <a16:colId xmlns:a16="http://schemas.microsoft.com/office/drawing/2014/main" val="1088778830"/>
                    </a:ext>
                  </a:extLst>
                </a:gridCol>
                <a:gridCol w="1137244">
                  <a:extLst>
                    <a:ext uri="{9D8B030D-6E8A-4147-A177-3AD203B41FA5}">
                      <a16:colId xmlns:a16="http://schemas.microsoft.com/office/drawing/2014/main" val="1832969808"/>
                    </a:ext>
                  </a:extLst>
                </a:gridCol>
                <a:gridCol w="1112744">
                  <a:extLst>
                    <a:ext uri="{9D8B030D-6E8A-4147-A177-3AD203B41FA5}">
                      <a16:colId xmlns:a16="http://schemas.microsoft.com/office/drawing/2014/main" val="2896052519"/>
                    </a:ext>
                  </a:extLst>
                </a:gridCol>
                <a:gridCol w="1112744">
                  <a:extLst>
                    <a:ext uri="{9D8B030D-6E8A-4147-A177-3AD203B41FA5}">
                      <a16:colId xmlns:a16="http://schemas.microsoft.com/office/drawing/2014/main" val="1412913688"/>
                    </a:ext>
                  </a:extLst>
                </a:gridCol>
                <a:gridCol w="1112744">
                  <a:extLst>
                    <a:ext uri="{9D8B030D-6E8A-4147-A177-3AD203B41FA5}">
                      <a16:colId xmlns:a16="http://schemas.microsoft.com/office/drawing/2014/main" val="4131149700"/>
                    </a:ext>
                  </a:extLst>
                </a:gridCol>
              </a:tblGrid>
              <a:tr h="306985">
                <a:tc rowSpan="2">
                  <a:txBody>
                    <a:bodyPr/>
                    <a:lstStyle/>
                    <a:p>
                      <a:pPr algn="ctr"/>
                      <a:endParaRPr lang="fr-CA" sz="1400" b="1" dirty="0">
                        <a:latin typeface="Arial" panose="020B0604020202020204" pitchFamily="34" charset="0"/>
                        <a:cs typeface="Arial" panose="020B0604020202020204" pitchFamily="34" charset="0"/>
                      </a:endParaRPr>
                    </a:p>
                    <a:p>
                      <a:pPr algn="ctr"/>
                      <a:r>
                        <a:rPr lang="fr-CA" sz="1400" b="1" dirty="0">
                          <a:latin typeface="Arial" panose="020B0604020202020204" pitchFamily="34" charset="0"/>
                          <a:cs typeface="Arial" panose="020B0604020202020204" pitchFamily="34" charset="0"/>
                        </a:rPr>
                        <a:t>Année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fr-CA" sz="1400" b="1" dirty="0">
                        <a:latin typeface="Arial" panose="020B0604020202020204" pitchFamily="34" charset="0"/>
                        <a:cs typeface="Arial" panose="020B0604020202020204" pitchFamily="34" charset="0"/>
                      </a:endParaRPr>
                    </a:p>
                    <a:p>
                      <a:pPr algn="ctr"/>
                      <a:r>
                        <a:rPr lang="fr-CA" sz="1400" b="1" dirty="0">
                          <a:latin typeface="Arial" panose="020B0604020202020204" pitchFamily="34" charset="0"/>
                          <a:cs typeface="Arial" panose="020B0604020202020204" pitchFamily="34" charset="0"/>
                        </a:rPr>
                        <a:t>REER+ au Fonds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fr-CA" sz="1400" b="1" dirty="0">
                          <a:latin typeface="Arial" panose="020B0604020202020204" pitchFamily="34" charset="0"/>
                          <a:cs typeface="Arial" panose="020B0604020202020204" pitchFamily="34" charset="0"/>
                        </a:rPr>
                        <a:t>Économies d’impôt (approx.)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dirty="0"/>
                    </a:p>
                  </a:txBody>
                  <a:tcPr/>
                </a:tc>
                <a:tc hMerge="1">
                  <a:txBody>
                    <a:bodyPr/>
                    <a:lstStyle/>
                    <a:p>
                      <a:endParaRPr lang="fr-CA" dirty="0"/>
                    </a:p>
                  </a:txBody>
                  <a:tcPr/>
                </a:tc>
                <a:tc rowSpan="2">
                  <a:txBody>
                    <a:bodyPr/>
                    <a:lstStyle/>
                    <a:p>
                      <a:pPr algn="ctr"/>
                      <a:endParaRPr lang="fr-CA" sz="1400" b="1" dirty="0">
                        <a:latin typeface="Arial" panose="020B0604020202020204" pitchFamily="34" charset="0"/>
                        <a:cs typeface="Arial" panose="020B0604020202020204" pitchFamily="34" charset="0"/>
                      </a:endParaRPr>
                    </a:p>
                    <a:p>
                      <a:pPr algn="ctr"/>
                      <a:r>
                        <a:rPr lang="fr-CA" sz="1400" b="1" dirty="0">
                          <a:latin typeface="Arial" panose="020B0604020202020204" pitchFamily="34" charset="0"/>
                          <a:cs typeface="Arial" panose="020B0604020202020204" pitchFamily="34" charset="0"/>
                        </a:rPr>
                        <a:t>Montants déboursés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999262"/>
                  </a:ext>
                </a:extLst>
              </a:tr>
              <a:tr h="434913">
                <a:tc vMerge="1">
                  <a:txBody>
                    <a:bodyPr/>
                    <a:lstStyle/>
                    <a:p>
                      <a:r>
                        <a:rPr lang="fr-CA" dirty="0"/>
                        <a:t>Année</a:t>
                      </a:r>
                    </a:p>
                  </a:txBody>
                  <a:tcPr>
                    <a:lnB w="12700" cap="flat" cmpd="sng" algn="ctr">
                      <a:solidFill>
                        <a:schemeClr val="tx1"/>
                      </a:solidFill>
                      <a:prstDash val="solid"/>
                      <a:round/>
                      <a:headEnd type="none" w="med" len="med"/>
                      <a:tailEnd type="none" w="med" len="med"/>
                    </a:lnB>
                  </a:tcPr>
                </a:tc>
                <a:tc vMerge="1">
                  <a:txBody>
                    <a:bodyPr/>
                    <a:lstStyle/>
                    <a:p>
                      <a:r>
                        <a:rPr lang="fr-CA" dirty="0"/>
                        <a:t>REER+ au Fonds</a:t>
                      </a:r>
                    </a:p>
                  </a:txBody>
                  <a:tcPr/>
                </a:tc>
                <a:tc>
                  <a:txBody>
                    <a:bodyPr/>
                    <a:lstStyle/>
                    <a:p>
                      <a:pPr algn="ctr"/>
                      <a:r>
                        <a:rPr lang="fr-CA" sz="1400" b="1" dirty="0">
                          <a:latin typeface="Arial" panose="020B0604020202020204" pitchFamily="34" charset="0"/>
                          <a:cs typeface="Arial" panose="020B0604020202020204" pitchFamily="34" charset="0"/>
                        </a:rPr>
                        <a:t>Crédits</a:t>
                      </a:r>
                      <a:r>
                        <a:rPr lang="fr-CA" sz="1400" b="1" baseline="300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400" b="1" dirty="0">
                          <a:latin typeface="Arial" panose="020B0604020202020204" pitchFamily="34" charset="0"/>
                          <a:cs typeface="Arial" panose="020B0604020202020204" pitchFamily="34" charset="0"/>
                        </a:rPr>
                        <a:t>Déduction REER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400" b="1" dirty="0">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222940"/>
                  </a:ext>
                </a:extLst>
              </a:tr>
              <a:tr h="388351">
                <a:tc>
                  <a:txBody>
                    <a:bodyPr/>
                    <a:lstStyle/>
                    <a:p>
                      <a:pPr algn="ctr"/>
                      <a:r>
                        <a:rPr lang="fr-CA" sz="16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1 855 $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3 355 $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1 645 $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1499902"/>
                  </a:ext>
                </a:extLst>
              </a:tr>
              <a:tr h="372589">
                <a:tc>
                  <a:txBody>
                    <a:bodyPr/>
                    <a:lstStyle/>
                    <a:p>
                      <a:pPr algn="ctr"/>
                      <a:r>
                        <a:rPr lang="fr-CA"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1 855 $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3 355 $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1 645 $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95803576"/>
                  </a:ext>
                </a:extLst>
              </a:tr>
              <a:tr h="388351">
                <a:tc>
                  <a:txBody>
                    <a:bodyPr/>
                    <a:lstStyle/>
                    <a:p>
                      <a:pPr algn="ctr"/>
                      <a:r>
                        <a:rPr lang="fr-CA" sz="16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1 855 $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3 355 $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1 645 $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96604916"/>
                  </a:ext>
                </a:extLst>
              </a:tr>
              <a:tr h="388351">
                <a:tc>
                  <a:txBody>
                    <a:bodyPr/>
                    <a:lstStyle/>
                    <a:p>
                      <a:pPr algn="ctr"/>
                      <a:r>
                        <a:rPr lang="fr-CA" sz="16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1 855 $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3 355 $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1 645 $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1670569"/>
                  </a:ext>
                </a:extLst>
              </a:tr>
              <a:tr h="388351">
                <a:tc>
                  <a:txBody>
                    <a:bodyPr/>
                    <a:lstStyle/>
                    <a:p>
                      <a:pPr algn="ctr"/>
                      <a:r>
                        <a:rPr lang="fr-CA" sz="16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1 855 $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3 355 $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1 645 $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97778136"/>
                  </a:ext>
                </a:extLst>
              </a:tr>
              <a:tr h="388351">
                <a:tc>
                  <a:txBody>
                    <a:bodyPr/>
                    <a:lstStyle/>
                    <a:p>
                      <a:pPr algn="ctr"/>
                      <a:r>
                        <a:rPr lang="fr-CA" sz="16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1 855 $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3 355 $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1 645 $</a:t>
                      </a: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20999327"/>
                  </a:ext>
                </a:extLst>
              </a:tr>
              <a:tr h="388351">
                <a:tc>
                  <a:txBody>
                    <a:bodyPr/>
                    <a:lstStyle/>
                    <a:p>
                      <a:pPr algn="ctr"/>
                      <a:r>
                        <a:rPr lang="fr-CA" sz="160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latin typeface="Arial" panose="020B0604020202020204" pitchFamily="34" charset="0"/>
                          <a:cs typeface="Arial" panose="020B0604020202020204" pitchFamily="34" charset="0"/>
                        </a:rPr>
                        <a:t>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latin typeface="Arial" panose="020B0604020202020204" pitchFamily="34" charset="0"/>
                          <a:cs typeface="Arial" panose="020B0604020202020204" pitchFamily="34" charset="0"/>
                        </a:rPr>
                        <a:t>1 500 $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1 855 $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3 355 $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1 645 $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3532780"/>
                  </a:ext>
                </a:extLst>
              </a:tr>
              <a:tr h="388351">
                <a:tc>
                  <a:txBody>
                    <a:bodyPr/>
                    <a:lstStyle/>
                    <a:p>
                      <a:pPr algn="ctr"/>
                      <a:r>
                        <a:rPr lang="fr-CA" sz="1600" b="1" dirty="0">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dirty="0">
                          <a:solidFill>
                            <a:srgbClr val="FFFFFF"/>
                          </a:solidFill>
                          <a:latin typeface="Arial" panose="020B0604020202020204" pitchFamily="34" charset="0"/>
                          <a:cs typeface="Arial" panose="020B0604020202020204" pitchFamily="34" charset="0"/>
                        </a:rPr>
                        <a:t>35 000 $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fr-CA" sz="1600" b="1" dirty="0">
                          <a:latin typeface="Arial" panose="020B0604020202020204" pitchFamily="34" charset="0"/>
                          <a:cs typeface="Arial" panose="020B0604020202020204" pitchFamily="34" charset="0"/>
                        </a:rPr>
                        <a:t>10 500 $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b="1" dirty="0">
                          <a:latin typeface="Arial" panose="020B0604020202020204" pitchFamily="34" charset="0"/>
                          <a:cs typeface="Arial" panose="020B0604020202020204" pitchFamily="34" charset="0"/>
                        </a:rPr>
                        <a:t>12 985 $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b="1" dirty="0">
                          <a:latin typeface="Arial" panose="020B0604020202020204" pitchFamily="34" charset="0"/>
                          <a:cs typeface="Arial" panose="020B0604020202020204" pitchFamily="34" charset="0"/>
                        </a:rPr>
                        <a:t>23 485 $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600" b="1" dirty="0">
                          <a:latin typeface="Arial" panose="020B0604020202020204" pitchFamily="34" charset="0"/>
                          <a:cs typeface="Arial" panose="020B0604020202020204" pitchFamily="34" charset="0"/>
                        </a:rPr>
                        <a:t>11 515 $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9298128"/>
                  </a:ext>
                </a:extLst>
              </a:tr>
            </a:tbl>
          </a:graphicData>
        </a:graphic>
      </p:graphicFrame>
      <p:graphicFrame>
        <p:nvGraphicFramePr>
          <p:cNvPr id="8" name="Tableau 7">
            <a:extLst>
              <a:ext uri="{FF2B5EF4-FFF2-40B4-BE49-F238E27FC236}">
                <a16:creationId xmlns:a16="http://schemas.microsoft.com/office/drawing/2014/main" id="{1360B3FA-2C54-4D27-A3FA-FA3672CCB504}"/>
              </a:ext>
            </a:extLst>
          </p:cNvPr>
          <p:cNvGraphicFramePr>
            <a:graphicFrameLocks noGrp="1"/>
          </p:cNvGraphicFramePr>
          <p:nvPr/>
        </p:nvGraphicFramePr>
        <p:xfrm>
          <a:off x="444617" y="2885813"/>
          <a:ext cx="208280" cy="453005"/>
        </p:xfrm>
        <a:graphic>
          <a:graphicData uri="http://schemas.openxmlformats.org/drawingml/2006/table">
            <a:tbl>
              <a:tblPr/>
              <a:tblGrid>
                <a:gridCol w="208280">
                  <a:extLst>
                    <a:ext uri="{9D8B030D-6E8A-4147-A177-3AD203B41FA5}">
                      <a16:colId xmlns:a16="http://schemas.microsoft.com/office/drawing/2014/main" val="2973423012"/>
                    </a:ext>
                  </a:extLst>
                </a:gridCol>
              </a:tblGrid>
              <a:tr h="453005">
                <a:tc>
                  <a:txBody>
                    <a:bodyPr/>
                    <a:lstStyle/>
                    <a:p>
                      <a:endParaRPr lang="fr-CA" dirty="0"/>
                    </a:p>
                  </a:txBody>
                  <a:tcPr>
                    <a:lnL>
                      <a:noFill/>
                    </a:lnL>
                    <a:lnR>
                      <a:noFill/>
                    </a:lnR>
                    <a:lnT>
                      <a:noFill/>
                    </a:lnT>
                    <a:lnB>
                      <a:noFill/>
                    </a:lnB>
                  </a:tcPr>
                </a:tc>
                <a:extLst>
                  <a:ext uri="{0D108BD9-81ED-4DB2-BD59-A6C34878D82A}">
                    <a16:rowId xmlns:a16="http://schemas.microsoft.com/office/drawing/2014/main" val="3925574596"/>
                  </a:ext>
                </a:extLst>
              </a:tr>
            </a:tbl>
          </a:graphicData>
        </a:graphic>
      </p:graphicFrame>
      <p:sp>
        <p:nvSpPr>
          <p:cNvPr id="9" name="ZoneTexte 8">
            <a:extLst>
              <a:ext uri="{FF2B5EF4-FFF2-40B4-BE49-F238E27FC236}">
                <a16:creationId xmlns:a16="http://schemas.microsoft.com/office/drawing/2014/main" id="{4DFC15B1-AC62-41C1-B4F4-9856D33CF96B}"/>
              </a:ext>
            </a:extLst>
          </p:cNvPr>
          <p:cNvSpPr txBox="1"/>
          <p:nvPr/>
        </p:nvSpPr>
        <p:spPr>
          <a:xfrm>
            <a:off x="369106" y="3338818"/>
            <a:ext cx="3068606" cy="923330"/>
          </a:xfrm>
          <a:prstGeom prst="rect">
            <a:avLst/>
          </a:prstGeom>
          <a:noFill/>
        </p:spPr>
        <p:txBody>
          <a:bodyPr wrap="square" rtlCol="0">
            <a:spAutoFit/>
          </a:bodyPr>
          <a:lstStyle/>
          <a:p>
            <a:pPr algn="l">
              <a:spcBef>
                <a:spcPts val="1000"/>
              </a:spcBef>
            </a:pPr>
            <a:r>
              <a:rPr lang="fr-CA" b="1" dirty="0">
                <a:latin typeface="Arial" panose="020B0604020202020204" pitchFamily="34" charset="0"/>
                <a:cs typeface="Arial" panose="020B0604020202020204" pitchFamily="34" charset="0"/>
              </a:rPr>
              <a:t>Accumulation de 35 000 $ sur 7 ans : un déboursé total d’environ 11 515 $.</a:t>
            </a:r>
          </a:p>
        </p:txBody>
      </p:sp>
    </p:spTree>
    <p:extLst>
      <p:ext uri="{BB962C8B-B14F-4D97-AF65-F5344CB8AC3E}">
        <p14:creationId xmlns:p14="http://schemas.microsoft.com/office/powerpoint/2010/main" val="396746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regardant, sombre&#10;&#10;Description générée automatiquement">
            <a:extLst>
              <a:ext uri="{FF2B5EF4-FFF2-40B4-BE49-F238E27FC236}">
                <a16:creationId xmlns:a16="http://schemas.microsoft.com/office/drawing/2014/main" id="{7D61A4C7-7B4C-49D8-8051-BC90E72859CC}"/>
              </a:ext>
            </a:extLst>
          </p:cNvPr>
          <p:cNvPicPr>
            <a:picLocks noChangeAspect="1"/>
          </p:cNvPicPr>
          <p:nvPr/>
        </p:nvPicPr>
        <p:blipFill>
          <a:blip r:embed="rId2"/>
          <a:stretch>
            <a:fillRect/>
          </a:stretch>
        </p:blipFill>
        <p:spPr>
          <a:xfrm>
            <a:off x="5464631" y="979382"/>
            <a:ext cx="7511143" cy="5007429"/>
          </a:xfrm>
          <a:prstGeom prst="rect">
            <a:avLst/>
          </a:prstGeom>
        </p:spPr>
      </p:pic>
      <p:sp>
        <p:nvSpPr>
          <p:cNvPr id="6" name="Espace réservé du contenu 10">
            <a:extLst>
              <a:ext uri="{FF2B5EF4-FFF2-40B4-BE49-F238E27FC236}">
                <a16:creationId xmlns:a16="http://schemas.microsoft.com/office/drawing/2014/main" id="{4F0B325D-F71F-4986-8C42-90F55BF7A3D5}"/>
              </a:ext>
            </a:extLst>
          </p:cNvPr>
          <p:cNvSpPr txBox="1">
            <a:spLocks/>
          </p:cNvSpPr>
          <p:nvPr/>
        </p:nvSpPr>
        <p:spPr>
          <a:xfrm>
            <a:off x="697476" y="2657486"/>
            <a:ext cx="6100072" cy="2388648"/>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830" dirty="0">
                <a:latin typeface="Arial" panose="020B0604020202020204" pitchFamily="34" charset="0"/>
                <a:cs typeface="Arial" panose="020B0604020202020204" pitchFamily="34" charset="0"/>
              </a:rPr>
              <a:t>Passez Go et réclamez 30 %*</a:t>
            </a:r>
            <a:br>
              <a:rPr lang="fr-CA" sz="2830" dirty="0">
                <a:latin typeface="Arial" panose="020B0604020202020204" pitchFamily="34" charset="0"/>
                <a:cs typeface="Arial" panose="020B0604020202020204" pitchFamily="34" charset="0"/>
              </a:rPr>
            </a:br>
            <a:r>
              <a:rPr lang="fr-CA" sz="2830" dirty="0">
                <a:latin typeface="Arial" panose="020B0604020202020204" pitchFamily="34" charset="0"/>
                <a:cs typeface="Arial" panose="020B0604020202020204" pitchFamily="34" charset="0"/>
              </a:rPr>
              <a:t>de crédits d’impôt additionnels avec </a:t>
            </a:r>
            <a:r>
              <a:rPr lang="fr-CA" sz="2830" b="1" dirty="0">
                <a:latin typeface="Arial" panose="020B0604020202020204" pitchFamily="34" charset="0"/>
                <a:cs typeface="Arial" panose="020B0604020202020204" pitchFamily="34" charset="0"/>
              </a:rPr>
              <a:t>la retenue sur le salaire! </a:t>
            </a:r>
            <a:endParaRPr lang="fr-CA" sz="3733" dirty="0"/>
          </a:p>
          <a:p>
            <a:pPr marL="0" indent="0">
              <a:buNone/>
            </a:pPr>
            <a:endParaRPr lang="fr-CA" sz="3733" dirty="0"/>
          </a:p>
        </p:txBody>
      </p:sp>
      <p:sp>
        <p:nvSpPr>
          <p:cNvPr id="8" name="Rectangle 7">
            <a:extLst>
              <a:ext uri="{FF2B5EF4-FFF2-40B4-BE49-F238E27FC236}">
                <a16:creationId xmlns:a16="http://schemas.microsoft.com/office/drawing/2014/main" id="{EFBDEF16-8CBB-4F2C-949B-69FE03BA17E3}"/>
              </a:ext>
            </a:extLst>
          </p:cNvPr>
          <p:cNvSpPr/>
          <p:nvPr/>
        </p:nvSpPr>
        <p:spPr>
          <a:xfrm>
            <a:off x="2448568" y="6063714"/>
            <a:ext cx="9187539" cy="338554"/>
          </a:xfrm>
          <a:prstGeom prst="rect">
            <a:avLst/>
          </a:prstGeom>
        </p:spPr>
        <p:txBody>
          <a:bodyPr wrap="square" lIns="91440" tIns="45720" rIns="91440" bIns="45720" anchor="t">
            <a:spAutoFit/>
          </a:bodyPr>
          <a:lstStyle/>
          <a:p>
            <a:r>
              <a:rPr lang="fr-CA" sz="800" dirty="0">
                <a:latin typeface="Arial"/>
                <a:cs typeface="Arial"/>
              </a:rPr>
              <a:t>* L'acquisition d'actions du Fonds de solidarité FTQ peut donner droit aux crédits d'impôts pour fonds de travailleurs. Les crédits d'impôt sont de 30%, soit 15% au Québec et 15% au fédéral, et limités à un montant de 1 500 $ par année fiscale, ce qui correspond à l’achat d’actions du Fonds de solidarité FTQ d’un montant de 5 000 $.</a:t>
            </a:r>
            <a:endParaRPr lang="fr-CA" sz="800" dirty="0">
              <a:latin typeface="Arial"/>
              <a:ea typeface="+mn-lt"/>
              <a:cs typeface="Arial"/>
            </a:endParaRPr>
          </a:p>
        </p:txBody>
      </p:sp>
      <p:sp>
        <p:nvSpPr>
          <p:cNvPr id="2" name="Espace réservé du texte 1">
            <a:extLst>
              <a:ext uri="{FF2B5EF4-FFF2-40B4-BE49-F238E27FC236}">
                <a16:creationId xmlns:a16="http://schemas.microsoft.com/office/drawing/2014/main" id="{3740ABD8-7027-4183-93CA-C90F648DD1DD}"/>
              </a:ext>
            </a:extLst>
          </p:cNvPr>
          <p:cNvSpPr>
            <a:spLocks noGrp="1"/>
          </p:cNvSpPr>
          <p:nvPr>
            <p:ph type="body" sz="quarter" idx="20"/>
          </p:nvPr>
        </p:nvSpPr>
        <p:spPr/>
        <p:txBody>
          <a:bodyPr/>
          <a:lstStyle/>
          <a:p>
            <a:r>
              <a:rPr lang="fr-CA" sz="4000" dirty="0"/>
              <a:t>Adhérez maintenant!</a:t>
            </a:r>
          </a:p>
        </p:txBody>
      </p:sp>
    </p:spTree>
    <p:extLst>
      <p:ext uri="{BB962C8B-B14F-4D97-AF65-F5344CB8AC3E}">
        <p14:creationId xmlns:p14="http://schemas.microsoft.com/office/powerpoint/2010/main" val="363239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617E176F-694D-423B-9BC9-1CAE34B1CDFE}"/>
              </a:ext>
            </a:extLst>
          </p:cNvPr>
          <p:cNvSpPr txBox="1">
            <a:spLocks/>
          </p:cNvSpPr>
          <p:nvPr/>
        </p:nvSpPr>
        <p:spPr>
          <a:xfrm>
            <a:off x="697476" y="2007368"/>
            <a:ext cx="6211529" cy="2944776"/>
          </a:xfrm>
        </p:spPr>
        <p:txBody>
          <a:bodyPr>
            <a:normAutofit fontScale="92500" lnSpcReduction="20000"/>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300" b="1" u="sng" dirty="0">
                <a:latin typeface="Arial" panose="020B0604020202020204" pitchFamily="34" charset="0"/>
                <a:cs typeface="Arial" panose="020B0604020202020204" pitchFamily="34" charset="0"/>
              </a:rPr>
              <a:t>Communiquez avec votre ou vos responsables locaux pour cotiser</a:t>
            </a:r>
          </a:p>
          <a:p>
            <a:pPr marL="0" indent="0">
              <a:buNone/>
            </a:pPr>
            <a:endParaRPr lang="fr-CA" sz="2300" b="1" u="sng" dirty="0">
              <a:latin typeface="Arial" panose="020B0604020202020204" pitchFamily="34" charset="0"/>
              <a:cs typeface="Arial" panose="020B0604020202020204" pitchFamily="34" charset="0"/>
            </a:endParaRPr>
          </a:p>
          <a:p>
            <a:pPr marL="0" indent="0">
              <a:buNone/>
            </a:pPr>
            <a:r>
              <a:rPr lang="fr-CA" sz="2300" b="1" u="sng" dirty="0">
                <a:latin typeface="Arial" panose="020B0604020202020204" pitchFamily="34" charset="0"/>
                <a:cs typeface="Arial" panose="020B0604020202020204" pitchFamily="34" charset="0"/>
              </a:rPr>
              <a:t>Votre syndicat pourra vous indiquer leurs coordonnées et les dates de leur tournée d’adhésion et d’information.</a:t>
            </a:r>
          </a:p>
          <a:p>
            <a:pPr marL="0" indent="0">
              <a:buNone/>
            </a:pPr>
            <a:endParaRPr lang="fr-CA" sz="2300" b="1" u="sng" dirty="0">
              <a:latin typeface="Arial" panose="020B0604020202020204" pitchFamily="34" charset="0"/>
              <a:cs typeface="Arial" panose="020B0604020202020204" pitchFamily="34" charset="0"/>
            </a:endParaRPr>
          </a:p>
          <a:p>
            <a:pPr marL="0" indent="0">
              <a:buNone/>
            </a:pPr>
            <a:r>
              <a:rPr lang="fr-CA" sz="2300" b="1" dirty="0">
                <a:latin typeface="Arial" panose="020B0604020202020204" pitchFamily="34" charset="0"/>
                <a:cs typeface="Arial" panose="020B0604020202020204" pitchFamily="34" charset="0"/>
              </a:rPr>
              <a:t>Maryse Morin : </a:t>
            </a:r>
            <a:r>
              <a:rPr lang="fr-CA" sz="2300" b="1" dirty="0">
                <a:solidFill>
                  <a:schemeClr val="accent4">
                    <a:lumMod val="50000"/>
                  </a:schemeClr>
                </a:solidFill>
                <a:latin typeface="Arial" panose="020B0604020202020204" pitchFamily="34" charset="0"/>
                <a:cs typeface="Arial" panose="020B0604020202020204" pitchFamily="34" charset="0"/>
                <a:hlinkClick r:id="rId2"/>
              </a:rPr>
              <a:t>mmorin@sern.qc.ca</a:t>
            </a:r>
            <a:endParaRPr lang="fr-CA" sz="2300" b="1"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fr-CA" sz="2300" b="1" dirty="0">
                <a:latin typeface="Arial" panose="020B0604020202020204" pitchFamily="34" charset="0"/>
                <a:cs typeface="Arial" panose="020B0604020202020204" pitchFamily="34" charset="0"/>
              </a:rPr>
              <a:t>Sylvain Côté :  </a:t>
            </a:r>
            <a:r>
              <a:rPr lang="fr-CA" sz="2300" b="1" dirty="0">
                <a:solidFill>
                  <a:schemeClr val="accent4">
                    <a:lumMod val="50000"/>
                  </a:schemeClr>
                </a:solidFill>
                <a:latin typeface="Arial" panose="020B0604020202020204" pitchFamily="34" charset="0"/>
                <a:cs typeface="Arial" panose="020B0604020202020204" pitchFamily="34" charset="0"/>
                <a:hlinkClick r:id="rId3"/>
              </a:rPr>
              <a:t>scote@sern.qc.ca</a:t>
            </a:r>
            <a:endParaRPr lang="fr-CA" sz="2300" b="1" dirty="0">
              <a:solidFill>
                <a:schemeClr val="accent4">
                  <a:lumMod val="50000"/>
                </a:schemeClr>
              </a:solidFill>
              <a:latin typeface="Arial" panose="020B0604020202020204" pitchFamily="34" charset="0"/>
              <a:cs typeface="Arial" panose="020B0604020202020204" pitchFamily="34" charset="0"/>
            </a:endParaRPr>
          </a:p>
          <a:p>
            <a:pPr marL="0" indent="0">
              <a:buNone/>
            </a:pPr>
            <a:endParaRPr lang="fr-CA" sz="2300" b="1" dirty="0">
              <a:solidFill>
                <a:schemeClr val="accent4">
                  <a:lumMod val="50000"/>
                </a:schemeClr>
              </a:solidFill>
              <a:latin typeface="Arial" panose="020B0604020202020204" pitchFamily="34" charset="0"/>
              <a:cs typeface="Arial" panose="020B0604020202020204" pitchFamily="34" charset="0"/>
            </a:endParaRPr>
          </a:p>
          <a:p>
            <a:pPr marL="0" indent="0">
              <a:buNone/>
            </a:pPr>
            <a:endParaRPr lang="fr-CA" sz="3733" dirty="0"/>
          </a:p>
          <a:p>
            <a:pPr marL="0" indent="0">
              <a:buNone/>
            </a:pPr>
            <a:endParaRPr lang="fr-CA" sz="3733" dirty="0"/>
          </a:p>
        </p:txBody>
      </p:sp>
      <p:sp>
        <p:nvSpPr>
          <p:cNvPr id="7" name="Espace réservé du contenu 10">
            <a:extLst>
              <a:ext uri="{FF2B5EF4-FFF2-40B4-BE49-F238E27FC236}">
                <a16:creationId xmlns:a16="http://schemas.microsoft.com/office/drawing/2014/main" id="{70C907F3-2EEC-49A7-BADB-D600F9BC49E4}"/>
              </a:ext>
            </a:extLst>
          </p:cNvPr>
          <p:cNvSpPr txBox="1">
            <a:spLocks/>
          </p:cNvSpPr>
          <p:nvPr/>
        </p:nvSpPr>
        <p:spPr>
          <a:xfrm>
            <a:off x="697476" y="4793825"/>
            <a:ext cx="7427163" cy="1668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b="0" i="0" kern="1200">
                <a:solidFill>
                  <a:srgbClr val="302F5E"/>
                </a:solidFill>
                <a:latin typeface="Neutraface 2 Text Book" charset="0"/>
                <a:ea typeface="Neutraface 2 Text Book" charset="0"/>
                <a:cs typeface="Neutraface 2 Text Book" charset="0"/>
              </a:defRPr>
            </a:lvl1pPr>
            <a:lvl2pPr marL="685800" indent="-228600" algn="l" defTabSz="914400" rtl="0" eaLnBrk="1" latinLnBrk="0" hangingPunct="1">
              <a:lnSpc>
                <a:spcPct val="90000"/>
              </a:lnSpc>
              <a:spcBef>
                <a:spcPts val="500"/>
              </a:spcBef>
              <a:buFontTx/>
              <a:buBlip>
                <a:blip r:embed="rId4"/>
              </a:buBlip>
              <a:defRPr sz="2400" b="0" i="0" kern="1200">
                <a:solidFill>
                  <a:srgbClr val="302F5E"/>
                </a:solidFill>
                <a:latin typeface="Neutraface 2 Text Book" charset="0"/>
                <a:ea typeface="Neutraface 2 Text Book" charset="0"/>
                <a:cs typeface="Neutraface 2 Text Book" charset="0"/>
              </a:defRPr>
            </a:lvl2pPr>
            <a:lvl3pPr marL="1143000" indent="-228600" algn="l" defTabSz="914400" rtl="0" eaLnBrk="1" latinLnBrk="0" hangingPunct="1">
              <a:lnSpc>
                <a:spcPct val="90000"/>
              </a:lnSpc>
              <a:spcBef>
                <a:spcPts val="500"/>
              </a:spcBef>
              <a:buFontTx/>
              <a:buBlip>
                <a:blip r:embed="rId4"/>
              </a:buBlip>
              <a:defRPr sz="2000" b="0" i="0" kern="1200">
                <a:solidFill>
                  <a:srgbClr val="302F5E"/>
                </a:solidFill>
                <a:latin typeface="Neutraface 2 Text Book" charset="0"/>
                <a:ea typeface="Neutraface 2 Text Book" charset="0"/>
                <a:cs typeface="Neutraface 2 Text Book" charset="0"/>
              </a:defRPr>
            </a:lvl3pPr>
            <a:lvl4pPr marL="1600200" indent="-228600" algn="l" defTabSz="914400" rtl="0" eaLnBrk="1" latinLnBrk="0" hangingPunct="1">
              <a:lnSpc>
                <a:spcPct val="90000"/>
              </a:lnSpc>
              <a:spcBef>
                <a:spcPts val="500"/>
              </a:spcBef>
              <a:buFontTx/>
              <a:buBlip>
                <a:blip r:embed="rId4"/>
              </a:buBlip>
              <a:defRPr sz="1800" b="0" i="0" kern="1200">
                <a:solidFill>
                  <a:srgbClr val="302F5E"/>
                </a:solidFill>
                <a:latin typeface="Neutraface 2 Text Book" charset="0"/>
                <a:ea typeface="Neutraface 2 Text Book" charset="0"/>
                <a:cs typeface="Neutraface 2 Text Book" charset="0"/>
              </a:defRPr>
            </a:lvl4pPr>
            <a:lvl5pPr marL="2057400" indent="-228600" algn="l" defTabSz="914400" rtl="0" eaLnBrk="1" latinLnBrk="0" hangingPunct="1">
              <a:lnSpc>
                <a:spcPct val="90000"/>
              </a:lnSpc>
              <a:spcBef>
                <a:spcPts val="500"/>
              </a:spcBef>
              <a:buFontTx/>
              <a:buBlip>
                <a:blip r:embed="rId4"/>
              </a:buBlip>
              <a:defRPr sz="1800" b="0" i="0" kern="1200">
                <a:solidFill>
                  <a:srgbClr val="302F5E"/>
                </a:solidFill>
                <a:latin typeface="Neutraface 2 Text Book" charset="0"/>
                <a:ea typeface="Neutraface 2 Text Book" charset="0"/>
                <a:cs typeface="Neutraface 2 Text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CA" sz="2000" dirty="0"/>
          </a:p>
        </p:txBody>
      </p:sp>
      <p:sp>
        <p:nvSpPr>
          <p:cNvPr id="2" name="Espace réservé du texte 1">
            <a:extLst>
              <a:ext uri="{FF2B5EF4-FFF2-40B4-BE49-F238E27FC236}">
                <a16:creationId xmlns:a16="http://schemas.microsoft.com/office/drawing/2014/main" id="{524B1592-FBF7-4FF8-9C31-82E678FE1AAE}"/>
              </a:ext>
            </a:extLst>
          </p:cNvPr>
          <p:cNvSpPr>
            <a:spLocks noGrp="1"/>
          </p:cNvSpPr>
          <p:nvPr>
            <p:ph type="body" sz="quarter" idx="20"/>
          </p:nvPr>
        </p:nvSpPr>
        <p:spPr/>
        <p:txBody>
          <a:bodyPr/>
          <a:lstStyle/>
          <a:p>
            <a:r>
              <a:rPr lang="fr-CA" sz="4000" dirty="0"/>
              <a:t>Adhésion</a:t>
            </a:r>
          </a:p>
        </p:txBody>
      </p:sp>
      <p:pic>
        <p:nvPicPr>
          <p:cNvPr id="4" name="Image 3">
            <a:extLst>
              <a:ext uri="{FF2B5EF4-FFF2-40B4-BE49-F238E27FC236}">
                <a16:creationId xmlns:a16="http://schemas.microsoft.com/office/drawing/2014/main" id="{18DEA6AF-B81C-0BA4-3D2E-AFEEDEC9FA30}"/>
              </a:ext>
            </a:extLst>
          </p:cNvPr>
          <p:cNvPicPr>
            <a:picLocks noChangeAspect="1"/>
          </p:cNvPicPr>
          <p:nvPr/>
        </p:nvPicPr>
        <p:blipFill>
          <a:blip r:embed="rId5"/>
          <a:stretch>
            <a:fillRect/>
          </a:stretch>
        </p:blipFill>
        <p:spPr>
          <a:xfrm>
            <a:off x="6780944" y="174102"/>
            <a:ext cx="5006873" cy="4619723"/>
          </a:xfrm>
          <a:prstGeom prst="rect">
            <a:avLst/>
          </a:prstGeom>
        </p:spPr>
      </p:pic>
    </p:spTree>
    <p:extLst>
      <p:ext uri="{BB962C8B-B14F-4D97-AF65-F5344CB8AC3E}">
        <p14:creationId xmlns:p14="http://schemas.microsoft.com/office/powerpoint/2010/main" val="18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F0F2"/>
        </a:solidFill>
        <a:effectLst/>
      </p:bgPr>
    </p:bg>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7A1DE30-E9D5-473B-9F46-8F812E6FD4F1}"/>
              </a:ext>
            </a:extLst>
          </p:cNvPr>
          <p:cNvSpPr txBox="1"/>
          <p:nvPr>
            <p:custDataLst>
              <p:tags r:id="rId1"/>
            </p:custDataLst>
          </p:nvPr>
        </p:nvSpPr>
        <p:spPr>
          <a:xfrm>
            <a:off x="5913426" y="1222679"/>
            <a:ext cx="6278573" cy="4689497"/>
          </a:xfrm>
          <a:prstGeom prst="rect">
            <a:avLst/>
          </a:prstGeom>
          <a:solidFill>
            <a:srgbClr val="00A1B1">
              <a:alpha val="80000"/>
            </a:srgbClr>
          </a:solidFill>
        </p:spPr>
        <p:txBody>
          <a:bodyPr wrap="square" rtlCol="0" anchor="ctr">
            <a:noAutofit/>
          </a:bodyPr>
          <a:lstStyle/>
          <a:p>
            <a:pPr>
              <a:lnSpc>
                <a:spcPct val="110000"/>
              </a:lnSpc>
            </a:pPr>
            <a:endParaRPr lang="en-CA" sz="2000" dirty="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11" name="ZoneTexte 10">
            <a:extLst>
              <a:ext uri="{FF2B5EF4-FFF2-40B4-BE49-F238E27FC236}">
                <a16:creationId xmlns:a16="http://schemas.microsoft.com/office/drawing/2014/main" id="{DE310630-F646-4A49-B585-CD88B374C739}"/>
              </a:ext>
            </a:extLst>
          </p:cNvPr>
          <p:cNvSpPr txBox="1"/>
          <p:nvPr>
            <p:custDataLst>
              <p:tags r:id="rId2"/>
            </p:custDataLst>
          </p:nvPr>
        </p:nvSpPr>
        <p:spPr>
          <a:xfrm>
            <a:off x="7801041" y="2934218"/>
            <a:ext cx="2562156" cy="2562156"/>
          </a:xfrm>
          <a:prstGeom prst="ellipse">
            <a:avLst/>
          </a:prstGeom>
          <a:solidFill>
            <a:srgbClr val="FFE817"/>
          </a:solidFill>
          <a:effectLst>
            <a:outerShdw blurRad="50800" dist="38100" dir="5400000" algn="t" rotWithShape="0">
              <a:prstClr val="black">
                <a:alpha val="40000"/>
              </a:prstClr>
            </a:outerShdw>
          </a:effectLst>
        </p:spPr>
        <p:txBody>
          <a:bodyPr wrap="none" rtlCol="0" anchor="ctr">
            <a:noAutofit/>
          </a:bodyPr>
          <a:lstStyle/>
          <a:p>
            <a:pPr lvl="0" algn="ctr"/>
            <a:r>
              <a:rPr lang="en-CA" sz="1600" b="1" dirty="0">
                <a:latin typeface="Arial" panose="020B0604020202020204" pitchFamily="34" charset="0"/>
                <a:cs typeface="Arial" panose="020B0604020202020204" pitchFamily="34" charset="0"/>
              </a:rPr>
              <a:t>CRÉDITS D’IMPÔT </a:t>
            </a:r>
            <a:br>
              <a:rPr lang="en-CA" sz="1600" b="1" dirty="0">
                <a:latin typeface="Arial" panose="020B0604020202020204" pitchFamily="34" charset="0"/>
                <a:cs typeface="Arial" panose="020B0604020202020204" pitchFamily="34" charset="0"/>
              </a:rPr>
            </a:br>
            <a:r>
              <a:rPr lang="en-CA" sz="1600" b="1" dirty="0">
                <a:latin typeface="Arial" panose="020B0604020202020204" pitchFamily="34" charset="0"/>
                <a:cs typeface="Arial" panose="020B0604020202020204" pitchFamily="34" charset="0"/>
              </a:rPr>
              <a:t>ADDITIONNELS* DE </a:t>
            </a:r>
          </a:p>
          <a:p>
            <a:pPr lvl="0" algn="ctr"/>
            <a:r>
              <a:rPr lang="en-CA" sz="5300" b="1" dirty="0">
                <a:latin typeface="Arial" panose="020B0604020202020204" pitchFamily="34" charset="0"/>
                <a:cs typeface="Arial" panose="020B0604020202020204" pitchFamily="34" charset="0"/>
              </a:rPr>
              <a:t>30 %</a:t>
            </a:r>
          </a:p>
        </p:txBody>
      </p:sp>
      <p:sp>
        <p:nvSpPr>
          <p:cNvPr id="15" name="ZoneTexte 14">
            <a:extLst>
              <a:ext uri="{FF2B5EF4-FFF2-40B4-BE49-F238E27FC236}">
                <a16:creationId xmlns:a16="http://schemas.microsoft.com/office/drawing/2014/main" id="{27862D0A-DAF8-47AA-BA33-B1EED32347CF}"/>
              </a:ext>
            </a:extLst>
          </p:cNvPr>
          <p:cNvSpPr txBox="1"/>
          <p:nvPr>
            <p:custDataLst>
              <p:tags r:id="rId3"/>
            </p:custDataLst>
          </p:nvPr>
        </p:nvSpPr>
        <p:spPr>
          <a:xfrm>
            <a:off x="1" y="3623493"/>
            <a:ext cx="5913426" cy="2288684"/>
          </a:xfrm>
          <a:prstGeom prst="rect">
            <a:avLst/>
          </a:prstGeom>
          <a:solidFill>
            <a:srgbClr val="7C7ECB">
              <a:alpha val="80000"/>
            </a:srgbClr>
          </a:solidFill>
        </p:spPr>
        <p:txBody>
          <a:bodyPr wrap="square" rtlCol="0" anchor="ctr">
            <a:noAutofit/>
          </a:bodyPr>
          <a:lstStyle/>
          <a:p>
            <a:pPr>
              <a:lnSpc>
                <a:spcPct val="110000"/>
              </a:lnSpc>
            </a:pPr>
            <a:endParaRPr lang="en-CA" sz="2000" dirty="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16" name="ZoneTexte 15">
            <a:extLst>
              <a:ext uri="{FF2B5EF4-FFF2-40B4-BE49-F238E27FC236}">
                <a16:creationId xmlns:a16="http://schemas.microsoft.com/office/drawing/2014/main" id="{039EE741-22E2-4919-AB42-D5D9CC28DD9A}"/>
              </a:ext>
            </a:extLst>
          </p:cNvPr>
          <p:cNvSpPr txBox="1"/>
          <p:nvPr>
            <p:custDataLst>
              <p:tags r:id="rId4"/>
            </p:custDataLst>
          </p:nvPr>
        </p:nvSpPr>
        <p:spPr>
          <a:xfrm>
            <a:off x="1" y="1222680"/>
            <a:ext cx="5913426" cy="2400811"/>
          </a:xfrm>
          <a:prstGeom prst="rect">
            <a:avLst/>
          </a:prstGeom>
          <a:solidFill>
            <a:srgbClr val="F2E8E0"/>
          </a:solidFill>
        </p:spPr>
        <p:txBody>
          <a:bodyPr wrap="square" rtlCol="0" anchor="ctr">
            <a:noAutofit/>
          </a:bodyPr>
          <a:lstStyle/>
          <a:p>
            <a:pPr>
              <a:lnSpc>
                <a:spcPct val="110000"/>
              </a:lnSpc>
            </a:pPr>
            <a:endParaRPr lang="en-CA" sz="2000" dirty="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2" name="Espace réservé du texte 1">
            <a:extLst>
              <a:ext uri="{FF2B5EF4-FFF2-40B4-BE49-F238E27FC236}">
                <a16:creationId xmlns:a16="http://schemas.microsoft.com/office/drawing/2014/main" id="{069B5E4F-8363-4B06-B89F-DDBA3CA6635A}"/>
              </a:ext>
            </a:extLst>
          </p:cNvPr>
          <p:cNvSpPr>
            <a:spLocks noGrp="1"/>
          </p:cNvSpPr>
          <p:nvPr>
            <p:ph type="body" sz="quarter" idx="20"/>
          </p:nvPr>
        </p:nvSpPr>
        <p:spPr>
          <a:xfrm>
            <a:off x="696913" y="553128"/>
            <a:ext cx="10475912" cy="808037"/>
          </a:xfrm>
        </p:spPr>
        <p:txBody>
          <a:bodyPr/>
          <a:lstStyle/>
          <a:p>
            <a:r>
              <a:rPr lang="fr-CA" dirty="0"/>
              <a:t>À retenir…</a:t>
            </a:r>
          </a:p>
        </p:txBody>
      </p:sp>
      <p:sp>
        <p:nvSpPr>
          <p:cNvPr id="17" name="ZoneTexte 16">
            <a:extLst>
              <a:ext uri="{FF2B5EF4-FFF2-40B4-BE49-F238E27FC236}">
                <a16:creationId xmlns:a16="http://schemas.microsoft.com/office/drawing/2014/main" id="{EAD137BE-5006-4B9B-8F3C-78C7EC769472}"/>
              </a:ext>
            </a:extLst>
          </p:cNvPr>
          <p:cNvSpPr txBox="1"/>
          <p:nvPr>
            <p:custDataLst>
              <p:tags r:id="rId5"/>
            </p:custDataLst>
          </p:nvPr>
        </p:nvSpPr>
        <p:spPr>
          <a:xfrm>
            <a:off x="1390175" y="1523279"/>
            <a:ext cx="4335708" cy="1890990"/>
          </a:xfrm>
          <a:prstGeom prst="rect">
            <a:avLst/>
          </a:prstGeom>
          <a:noFill/>
        </p:spPr>
        <p:txBody>
          <a:bodyPr wrap="square" rtlCol="0" anchor="ctr">
            <a:noAutofit/>
          </a:bodyPr>
          <a:lstStyle/>
          <a:p>
            <a:pPr>
              <a:lnSpc>
                <a:spcPct val="110000"/>
              </a:lnSpc>
            </a:pPr>
            <a:r>
              <a:rPr lang="en-CA" sz="1900" b="1" dirty="0">
                <a:latin typeface="Arial" panose="020B0604020202020204" pitchFamily="34" charset="0"/>
                <a:ea typeface="Verdana" panose="020B0604030504040204" pitchFamily="34" charset="0"/>
                <a:cs typeface="Arial" panose="020B0604020202020204" pitchFamily="34" charset="0"/>
              </a:rPr>
              <a:t>Il </a:t>
            </a:r>
            <a:r>
              <a:rPr lang="en-CA" sz="1900" b="1" dirty="0" err="1">
                <a:latin typeface="Arial" panose="020B0604020202020204" pitchFamily="34" charset="0"/>
                <a:ea typeface="Verdana" panose="020B0604030504040204" pitchFamily="34" charset="0"/>
                <a:cs typeface="Arial" panose="020B0604020202020204" pitchFamily="34" charset="0"/>
              </a:rPr>
              <a:t>est</a:t>
            </a:r>
            <a:r>
              <a:rPr lang="en-CA" sz="1900" b="1" dirty="0">
                <a:latin typeface="Arial" panose="020B0604020202020204" pitchFamily="34" charset="0"/>
                <a:ea typeface="Verdana" panose="020B0604030504040204" pitchFamily="34" charset="0"/>
                <a:cs typeface="Arial" panose="020B0604020202020204" pitchFamily="34" charset="0"/>
              </a:rPr>
              <a:t> </a:t>
            </a:r>
            <a:r>
              <a:rPr lang="en-CA" sz="1900" b="1" dirty="0" err="1">
                <a:latin typeface="Arial" panose="020B0604020202020204" pitchFamily="34" charset="0"/>
                <a:ea typeface="Verdana" panose="020B0604030504040204" pitchFamily="34" charset="0"/>
                <a:cs typeface="Arial" panose="020B0604020202020204" pitchFamily="34" charset="0"/>
              </a:rPr>
              <a:t>très</a:t>
            </a:r>
            <a:r>
              <a:rPr lang="en-CA" sz="1900" b="1" dirty="0">
                <a:latin typeface="Arial" panose="020B0604020202020204" pitchFamily="34" charset="0"/>
                <a:ea typeface="Verdana" panose="020B0604030504040204" pitchFamily="34" charset="0"/>
                <a:cs typeface="Arial" panose="020B0604020202020204" pitchFamily="34" charset="0"/>
              </a:rPr>
              <a:t> important </a:t>
            </a:r>
            <a:r>
              <a:rPr lang="en-CA" sz="1900" b="1" dirty="0" err="1">
                <a:latin typeface="Arial" panose="020B0604020202020204" pitchFamily="34" charset="0"/>
                <a:ea typeface="Verdana" panose="020B0604030504040204" pitchFamily="34" charset="0"/>
                <a:cs typeface="Arial" panose="020B0604020202020204" pitchFamily="34" charset="0"/>
              </a:rPr>
              <a:t>d’épargner</a:t>
            </a:r>
            <a:r>
              <a:rPr lang="en-CA" sz="1900" b="1" dirty="0">
                <a:latin typeface="Arial" panose="020B0604020202020204" pitchFamily="34" charset="0"/>
                <a:ea typeface="Verdana" panose="020B0604030504040204" pitchFamily="34" charset="0"/>
                <a:cs typeface="Arial" panose="020B0604020202020204" pitchFamily="34" charset="0"/>
              </a:rPr>
              <a:t> </a:t>
            </a:r>
            <a:br>
              <a:rPr lang="en-CA" sz="1900" b="1" dirty="0">
                <a:latin typeface="Arial" panose="020B0604020202020204" pitchFamily="34" charset="0"/>
                <a:ea typeface="Verdana" panose="020B0604030504040204" pitchFamily="34" charset="0"/>
                <a:cs typeface="Arial" panose="020B0604020202020204" pitchFamily="34" charset="0"/>
              </a:rPr>
            </a:br>
            <a:r>
              <a:rPr lang="en-CA" sz="1900" b="1" dirty="0">
                <a:latin typeface="Arial" panose="020B0604020202020204" pitchFamily="34" charset="0"/>
                <a:ea typeface="Verdana" panose="020B0604030504040204" pitchFamily="34" charset="0"/>
                <a:cs typeface="Arial" panose="020B0604020202020204" pitchFamily="34" charset="0"/>
              </a:rPr>
              <a:t>pour </a:t>
            </a:r>
            <a:r>
              <a:rPr lang="en-CA" sz="1900" b="1" dirty="0" err="1">
                <a:latin typeface="Arial" panose="020B0604020202020204" pitchFamily="34" charset="0"/>
                <a:ea typeface="Verdana" panose="020B0604030504040204" pitchFamily="34" charset="0"/>
                <a:cs typeface="Arial" panose="020B0604020202020204" pitchFamily="34" charset="0"/>
              </a:rPr>
              <a:t>sa</a:t>
            </a:r>
            <a:r>
              <a:rPr lang="en-CA" sz="1900" b="1" dirty="0">
                <a:latin typeface="Arial" panose="020B0604020202020204" pitchFamily="34" charset="0"/>
                <a:ea typeface="Verdana" panose="020B0604030504040204" pitchFamily="34" charset="0"/>
                <a:cs typeface="Arial" panose="020B0604020202020204" pitchFamily="34" charset="0"/>
              </a:rPr>
              <a:t> </a:t>
            </a:r>
            <a:r>
              <a:rPr lang="en-CA" sz="1900" b="1" dirty="0" err="1">
                <a:latin typeface="Arial" panose="020B0604020202020204" pitchFamily="34" charset="0"/>
                <a:ea typeface="Verdana" panose="020B0604030504040204" pitchFamily="34" charset="0"/>
                <a:cs typeface="Arial" panose="020B0604020202020204" pitchFamily="34" charset="0"/>
              </a:rPr>
              <a:t>retraite</a:t>
            </a:r>
            <a:r>
              <a:rPr lang="en-CA" sz="1900" b="1" dirty="0">
                <a:latin typeface="Arial" panose="020B0604020202020204" pitchFamily="34" charset="0"/>
                <a:ea typeface="Verdana" panose="020B0604030504040204" pitchFamily="34" charset="0"/>
                <a:cs typeface="Arial" panose="020B0604020202020204" pitchFamily="34" charset="0"/>
              </a:rPr>
              <a:t>,</a:t>
            </a:r>
            <a:r>
              <a:rPr lang="en-CA" sz="1900" dirty="0">
                <a:latin typeface="Arial" panose="020B0604020202020204" pitchFamily="34" charset="0"/>
                <a:ea typeface="Verdana" panose="020B0604030504040204" pitchFamily="34" charset="0"/>
                <a:cs typeface="Arial" panose="020B0604020202020204" pitchFamily="34" charset="0"/>
              </a:rPr>
              <a:t> et le REER </a:t>
            </a:r>
            <a:r>
              <a:rPr lang="en-CA" sz="1900" dirty="0" err="1">
                <a:latin typeface="Arial" panose="020B0604020202020204" pitchFamily="34" charset="0"/>
                <a:ea typeface="Verdana" panose="020B0604030504040204" pitchFamily="34" charset="0"/>
                <a:cs typeface="Arial" panose="020B0604020202020204" pitchFamily="34" charset="0"/>
              </a:rPr>
              <a:t>est</a:t>
            </a:r>
            <a:r>
              <a:rPr lang="en-CA" sz="1900" dirty="0">
                <a:latin typeface="Arial" panose="020B0604020202020204" pitchFamily="34" charset="0"/>
                <a:ea typeface="Verdana" panose="020B0604030504040204" pitchFamily="34" charset="0"/>
                <a:cs typeface="Arial" panose="020B0604020202020204" pitchFamily="34" charset="0"/>
              </a:rPr>
              <a:t>, dans </a:t>
            </a:r>
            <a:br>
              <a:rPr lang="en-CA" sz="1900" dirty="0">
                <a:latin typeface="Arial" panose="020B0604020202020204" pitchFamily="34" charset="0"/>
                <a:ea typeface="Verdana" panose="020B0604030504040204" pitchFamily="34" charset="0"/>
                <a:cs typeface="Arial" panose="020B0604020202020204" pitchFamily="34" charset="0"/>
              </a:rPr>
            </a:br>
            <a:r>
              <a:rPr lang="en-CA" sz="1900" dirty="0">
                <a:latin typeface="Arial" panose="020B0604020202020204" pitchFamily="34" charset="0"/>
                <a:ea typeface="Verdana" panose="020B0604030504040204" pitchFamily="34" charset="0"/>
                <a:cs typeface="Arial" panose="020B0604020202020204" pitchFamily="34" charset="0"/>
              </a:rPr>
              <a:t>la </a:t>
            </a:r>
            <a:r>
              <a:rPr lang="en-CA" sz="1900" dirty="0" err="1">
                <a:latin typeface="Arial" panose="020B0604020202020204" pitchFamily="34" charset="0"/>
                <a:ea typeface="Verdana" panose="020B0604030504040204" pitchFamily="34" charset="0"/>
                <a:cs typeface="Arial" panose="020B0604020202020204" pitchFamily="34" charset="0"/>
              </a:rPr>
              <a:t>plupart</a:t>
            </a:r>
            <a:r>
              <a:rPr lang="en-CA" sz="1900" dirty="0">
                <a:latin typeface="Arial" panose="020B0604020202020204" pitchFamily="34" charset="0"/>
                <a:ea typeface="Verdana" panose="020B0604030504040204" pitchFamily="34" charset="0"/>
                <a:cs typeface="Arial" panose="020B0604020202020204" pitchFamily="34" charset="0"/>
              </a:rPr>
              <a:t> des </a:t>
            </a:r>
            <a:r>
              <a:rPr lang="en-CA" sz="1900" dirty="0" err="1">
                <a:latin typeface="Arial" panose="020B0604020202020204" pitchFamily="34" charset="0"/>
                <a:ea typeface="Verdana" panose="020B0604030504040204" pitchFamily="34" charset="0"/>
                <a:cs typeface="Arial" panose="020B0604020202020204" pitchFamily="34" charset="0"/>
              </a:rPr>
              <a:t>cas</a:t>
            </a:r>
            <a:r>
              <a:rPr lang="en-CA" sz="1900" dirty="0">
                <a:latin typeface="Arial" panose="020B0604020202020204" pitchFamily="34" charset="0"/>
                <a:ea typeface="Verdana" panose="020B0604030504040204" pitchFamily="34" charset="0"/>
                <a:cs typeface="Arial" panose="020B0604020202020204" pitchFamily="34" charset="0"/>
              </a:rPr>
              <a:t>, le </a:t>
            </a:r>
            <a:r>
              <a:rPr lang="en-CA" sz="1900" dirty="0" err="1">
                <a:latin typeface="Arial" panose="020B0604020202020204" pitchFamily="34" charset="0"/>
                <a:ea typeface="Verdana" panose="020B0604030504040204" pitchFamily="34" charset="0"/>
                <a:cs typeface="Arial" panose="020B0604020202020204" pitchFamily="34" charset="0"/>
              </a:rPr>
              <a:t>véhicule</a:t>
            </a:r>
            <a:r>
              <a:rPr lang="en-CA" sz="1900" dirty="0">
                <a:latin typeface="Arial" panose="020B0604020202020204" pitchFamily="34" charset="0"/>
                <a:ea typeface="Verdana" panose="020B0604030504040204" pitchFamily="34" charset="0"/>
                <a:cs typeface="Arial" panose="020B0604020202020204" pitchFamily="34" charset="0"/>
              </a:rPr>
              <a:t> </a:t>
            </a:r>
            <a:br>
              <a:rPr lang="en-CA" sz="1900" dirty="0">
                <a:latin typeface="Arial" panose="020B0604020202020204" pitchFamily="34" charset="0"/>
                <a:ea typeface="Verdana" panose="020B0604030504040204" pitchFamily="34" charset="0"/>
                <a:cs typeface="Arial" panose="020B0604020202020204" pitchFamily="34" charset="0"/>
              </a:rPr>
            </a:br>
            <a:r>
              <a:rPr lang="en-CA" sz="1900" dirty="0" err="1">
                <a:latin typeface="Arial" panose="020B0604020202020204" pitchFamily="34" charset="0"/>
                <a:ea typeface="Verdana" panose="020B0604030504040204" pitchFamily="34" charset="0"/>
                <a:cs typeface="Arial" panose="020B0604020202020204" pitchFamily="34" charset="0"/>
              </a:rPr>
              <a:t>d’épargne-retraite</a:t>
            </a:r>
            <a:r>
              <a:rPr lang="en-CA" sz="1900" dirty="0">
                <a:latin typeface="Arial" panose="020B0604020202020204" pitchFamily="34" charset="0"/>
                <a:ea typeface="Verdana" panose="020B0604030504040204" pitchFamily="34" charset="0"/>
                <a:cs typeface="Arial" panose="020B0604020202020204" pitchFamily="34" charset="0"/>
              </a:rPr>
              <a:t> le plus </a:t>
            </a:r>
            <a:r>
              <a:rPr lang="en-CA" sz="1900" dirty="0" err="1">
                <a:latin typeface="Arial" panose="020B0604020202020204" pitchFamily="34" charset="0"/>
                <a:ea typeface="Verdana" panose="020B0604030504040204" pitchFamily="34" charset="0"/>
                <a:cs typeface="Arial" panose="020B0604020202020204" pitchFamily="34" charset="0"/>
              </a:rPr>
              <a:t>avantageux</a:t>
            </a:r>
            <a:r>
              <a:rPr lang="en-CA" sz="1900" dirty="0">
                <a:latin typeface="Arial" panose="020B0604020202020204" pitchFamily="34" charset="0"/>
                <a:ea typeface="Verdana" panose="020B060403050404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6F3BE299-0292-4C7C-8C18-8E3AFCE60610}"/>
              </a:ext>
            </a:extLst>
          </p:cNvPr>
          <p:cNvSpPr txBox="1"/>
          <p:nvPr/>
        </p:nvSpPr>
        <p:spPr>
          <a:xfrm>
            <a:off x="1390175" y="4147088"/>
            <a:ext cx="6096000" cy="1032270"/>
          </a:xfrm>
          <a:prstGeom prst="rect">
            <a:avLst/>
          </a:prstGeom>
          <a:noFill/>
        </p:spPr>
        <p:txBody>
          <a:bodyPr wrap="square">
            <a:spAutoFit/>
          </a:bodyPr>
          <a:lstStyle/>
          <a:p>
            <a:pPr>
              <a:lnSpc>
                <a:spcPct val="110000"/>
              </a:lnSpc>
            </a:pPr>
            <a:r>
              <a:rPr lang="en-CA" sz="1900" b="1" dirty="0">
                <a:latin typeface="Arial" panose="020B0604020202020204" pitchFamily="34" charset="0"/>
                <a:ea typeface="Verdana" panose="020B0604030504040204" pitchFamily="34" charset="0"/>
                <a:cs typeface="Arial" panose="020B0604020202020204" pitchFamily="34" charset="0"/>
              </a:rPr>
              <a:t>La contribution par </a:t>
            </a:r>
            <a:r>
              <a:rPr lang="en-CA" sz="1900" b="1" dirty="0" err="1">
                <a:latin typeface="Arial" panose="020B0604020202020204" pitchFamily="34" charset="0"/>
                <a:ea typeface="Verdana" panose="020B0604030504040204" pitchFamily="34" charset="0"/>
                <a:cs typeface="Arial" panose="020B0604020202020204" pitchFamily="34" charset="0"/>
              </a:rPr>
              <a:t>retenue</a:t>
            </a:r>
            <a:r>
              <a:rPr lang="en-CA" sz="1900" b="1" dirty="0">
                <a:latin typeface="Arial" panose="020B0604020202020204" pitchFamily="34" charset="0"/>
                <a:ea typeface="Verdana" panose="020B0604030504040204" pitchFamily="34" charset="0"/>
                <a:cs typeface="Arial" panose="020B0604020202020204" pitchFamily="34" charset="0"/>
              </a:rPr>
              <a:t> </a:t>
            </a:r>
            <a:br>
              <a:rPr lang="en-CA" sz="1900" b="1" dirty="0">
                <a:latin typeface="Arial" panose="020B0604020202020204" pitchFamily="34" charset="0"/>
                <a:ea typeface="Verdana" panose="020B0604030504040204" pitchFamily="34" charset="0"/>
                <a:cs typeface="Arial" panose="020B0604020202020204" pitchFamily="34" charset="0"/>
              </a:rPr>
            </a:br>
            <a:r>
              <a:rPr lang="en-CA" sz="1900" b="1" dirty="0">
                <a:latin typeface="Arial" panose="020B0604020202020204" pitchFamily="34" charset="0"/>
                <a:ea typeface="Verdana" panose="020B0604030504040204" pitchFamily="34" charset="0"/>
                <a:cs typeface="Arial" panose="020B0604020202020204" pitchFamily="34" charset="0"/>
              </a:rPr>
              <a:t>sur le </a:t>
            </a:r>
            <a:r>
              <a:rPr lang="en-CA" sz="1900" b="1" dirty="0" err="1">
                <a:latin typeface="Arial" panose="020B0604020202020204" pitchFamily="34" charset="0"/>
                <a:ea typeface="Verdana" panose="020B0604030504040204" pitchFamily="34" charset="0"/>
                <a:cs typeface="Arial" panose="020B0604020202020204" pitchFamily="34" charset="0"/>
              </a:rPr>
              <a:t>salaire</a:t>
            </a:r>
            <a:r>
              <a:rPr lang="en-CA" sz="1900" dirty="0">
                <a:latin typeface="Arial" panose="020B0604020202020204" pitchFamily="34" charset="0"/>
                <a:ea typeface="Verdana" panose="020B0604030504040204" pitchFamily="34" charset="0"/>
                <a:cs typeface="Arial" panose="020B0604020202020204" pitchFamily="34" charset="0"/>
              </a:rPr>
              <a:t> </a:t>
            </a:r>
            <a:r>
              <a:rPr lang="en-CA" sz="1900" dirty="0" err="1">
                <a:latin typeface="Arial" panose="020B0604020202020204" pitchFamily="34" charset="0"/>
                <a:ea typeface="Verdana" panose="020B0604030504040204" pitchFamily="34" charset="0"/>
                <a:cs typeface="Arial" panose="020B0604020202020204" pitchFamily="34" charset="0"/>
              </a:rPr>
              <a:t>est</a:t>
            </a:r>
            <a:r>
              <a:rPr lang="en-CA" sz="1900" dirty="0">
                <a:latin typeface="Arial" panose="020B0604020202020204" pitchFamily="34" charset="0"/>
                <a:ea typeface="Verdana" panose="020B0604030504040204" pitchFamily="34" charset="0"/>
                <a:cs typeface="Arial" panose="020B0604020202020204" pitchFamily="34" charset="0"/>
              </a:rPr>
              <a:t> le mode de </a:t>
            </a:r>
            <a:br>
              <a:rPr lang="en-CA" sz="1900" dirty="0">
                <a:latin typeface="Arial" panose="020B0604020202020204" pitchFamily="34" charset="0"/>
                <a:ea typeface="Verdana" panose="020B0604030504040204" pitchFamily="34" charset="0"/>
                <a:cs typeface="Arial" panose="020B0604020202020204" pitchFamily="34" charset="0"/>
              </a:rPr>
            </a:br>
            <a:r>
              <a:rPr lang="en-CA" sz="1900" dirty="0" err="1">
                <a:latin typeface="Arial" panose="020B0604020202020204" pitchFamily="34" charset="0"/>
                <a:ea typeface="Verdana" panose="020B0604030504040204" pitchFamily="34" charset="0"/>
                <a:cs typeface="Arial" panose="020B0604020202020204" pitchFamily="34" charset="0"/>
              </a:rPr>
              <a:t>versement</a:t>
            </a:r>
            <a:r>
              <a:rPr lang="en-CA" sz="1900" dirty="0">
                <a:latin typeface="Arial" panose="020B0604020202020204" pitchFamily="34" charset="0"/>
                <a:ea typeface="Verdana" panose="020B0604030504040204" pitchFamily="34" charset="0"/>
                <a:cs typeface="Arial" panose="020B0604020202020204" pitchFamily="34" charset="0"/>
              </a:rPr>
              <a:t> le plus </a:t>
            </a:r>
            <a:r>
              <a:rPr lang="en-CA" sz="1900" dirty="0" err="1">
                <a:latin typeface="Arial" panose="020B0604020202020204" pitchFamily="34" charset="0"/>
                <a:ea typeface="Verdana" panose="020B0604030504040204" pitchFamily="34" charset="0"/>
                <a:cs typeface="Arial" panose="020B0604020202020204" pitchFamily="34" charset="0"/>
              </a:rPr>
              <a:t>efficace</a:t>
            </a:r>
            <a:r>
              <a:rPr lang="en-CA" sz="1900" dirty="0">
                <a:latin typeface="Arial" panose="020B0604020202020204" pitchFamily="34" charset="0"/>
                <a:ea typeface="Verdana" panose="020B0604030504040204" pitchFamily="34" charset="0"/>
                <a:cs typeface="Arial" panose="020B0604020202020204" pitchFamily="34" charset="0"/>
              </a:rPr>
              <a:t>.</a:t>
            </a:r>
          </a:p>
        </p:txBody>
      </p:sp>
      <p:sp>
        <p:nvSpPr>
          <p:cNvPr id="19" name="ZoneTexte 18">
            <a:extLst>
              <a:ext uri="{FF2B5EF4-FFF2-40B4-BE49-F238E27FC236}">
                <a16:creationId xmlns:a16="http://schemas.microsoft.com/office/drawing/2014/main" id="{18F058CB-AE0F-46FC-B0E3-7AA7D0AC03DB}"/>
              </a:ext>
            </a:extLst>
          </p:cNvPr>
          <p:cNvSpPr txBox="1"/>
          <p:nvPr/>
        </p:nvSpPr>
        <p:spPr>
          <a:xfrm>
            <a:off x="7141035" y="1780487"/>
            <a:ext cx="6096000" cy="1032270"/>
          </a:xfrm>
          <a:prstGeom prst="rect">
            <a:avLst/>
          </a:prstGeom>
          <a:noFill/>
        </p:spPr>
        <p:txBody>
          <a:bodyPr wrap="square">
            <a:spAutoFit/>
          </a:bodyPr>
          <a:lstStyle/>
          <a:p>
            <a:pPr>
              <a:lnSpc>
                <a:spcPct val="110000"/>
              </a:lnSpc>
            </a:pPr>
            <a:r>
              <a:rPr lang="en-CA" sz="1900" b="1" dirty="0">
                <a:latin typeface="Arial" panose="020B0604020202020204" pitchFamily="34" charset="0"/>
                <a:ea typeface="Verdana" panose="020B0604030504040204" pitchFamily="34" charset="0"/>
                <a:cs typeface="Arial" panose="020B0604020202020204" pitchFamily="34" charset="0"/>
              </a:rPr>
              <a:t>Le REER+ au Fonds de </a:t>
            </a:r>
            <a:r>
              <a:rPr lang="en-CA" sz="1900" b="1" dirty="0" err="1">
                <a:latin typeface="Arial" panose="020B0604020202020204" pitchFamily="34" charset="0"/>
                <a:ea typeface="Verdana" panose="020B0604030504040204" pitchFamily="34" charset="0"/>
                <a:cs typeface="Arial" panose="020B0604020202020204" pitchFamily="34" charset="0"/>
              </a:rPr>
              <a:t>solidarité</a:t>
            </a:r>
            <a:r>
              <a:rPr lang="en-CA" sz="1900" b="1" dirty="0">
                <a:latin typeface="Arial" panose="020B0604020202020204" pitchFamily="34" charset="0"/>
                <a:ea typeface="Verdana" panose="020B0604030504040204" pitchFamily="34" charset="0"/>
                <a:cs typeface="Arial" panose="020B0604020202020204" pitchFamily="34" charset="0"/>
              </a:rPr>
              <a:t> FTQ</a:t>
            </a:r>
            <a:r>
              <a:rPr lang="en-CA" sz="1900" dirty="0">
                <a:latin typeface="Arial" panose="020B0604020202020204" pitchFamily="34" charset="0"/>
                <a:ea typeface="Verdana" panose="020B0604030504040204" pitchFamily="34" charset="0"/>
                <a:cs typeface="Arial" panose="020B0604020202020204" pitchFamily="34" charset="0"/>
              </a:rPr>
              <a:t> </a:t>
            </a:r>
            <a:br>
              <a:rPr lang="en-CA" sz="1900" dirty="0">
                <a:latin typeface="Arial" panose="020B0604020202020204" pitchFamily="34" charset="0"/>
                <a:ea typeface="Verdana" panose="020B0604030504040204" pitchFamily="34" charset="0"/>
                <a:cs typeface="Arial" panose="020B0604020202020204" pitchFamily="34" charset="0"/>
              </a:rPr>
            </a:br>
            <a:r>
              <a:rPr lang="en-CA" sz="1900" dirty="0" err="1">
                <a:latin typeface="Arial" panose="020B0604020202020204" pitchFamily="34" charset="0"/>
                <a:ea typeface="Verdana" panose="020B0604030504040204" pitchFamily="34" charset="0"/>
                <a:cs typeface="Arial" panose="020B0604020202020204" pitchFamily="34" charset="0"/>
              </a:rPr>
              <a:t>est</a:t>
            </a:r>
            <a:r>
              <a:rPr lang="en-CA" sz="1900" dirty="0">
                <a:latin typeface="Arial" panose="020B0604020202020204" pitchFamily="34" charset="0"/>
                <a:ea typeface="Verdana" panose="020B0604030504040204" pitchFamily="34" charset="0"/>
                <a:cs typeface="Arial" panose="020B0604020202020204" pitchFamily="34" charset="0"/>
              </a:rPr>
              <a:t> plus </a:t>
            </a:r>
            <a:r>
              <a:rPr lang="en-CA" sz="1900" dirty="0" err="1">
                <a:latin typeface="Arial" panose="020B0604020202020204" pitchFamily="34" charset="0"/>
                <a:ea typeface="Verdana" panose="020B0604030504040204" pitchFamily="34" charset="0"/>
                <a:cs typeface="Arial" panose="020B0604020202020204" pitchFamily="34" charset="0"/>
              </a:rPr>
              <a:t>avantageux</a:t>
            </a:r>
            <a:r>
              <a:rPr lang="en-CA" sz="1900" dirty="0">
                <a:latin typeface="Arial" panose="020B0604020202020204" pitchFamily="34" charset="0"/>
                <a:ea typeface="Verdana" panose="020B0604030504040204" pitchFamily="34" charset="0"/>
                <a:cs typeface="Arial" panose="020B0604020202020204" pitchFamily="34" charset="0"/>
              </a:rPr>
              <a:t> </a:t>
            </a:r>
            <a:r>
              <a:rPr lang="en-CA" sz="1900" dirty="0" err="1">
                <a:latin typeface="Arial" panose="020B0604020202020204" pitchFamily="34" charset="0"/>
                <a:ea typeface="Verdana" panose="020B0604030504040204" pitchFamily="34" charset="0"/>
                <a:cs typeface="Arial" panose="020B0604020202020204" pitchFamily="34" charset="0"/>
              </a:rPr>
              <a:t>qu’un</a:t>
            </a:r>
            <a:r>
              <a:rPr lang="en-CA" sz="1900" dirty="0">
                <a:latin typeface="Arial" panose="020B0604020202020204" pitchFamily="34" charset="0"/>
                <a:ea typeface="Verdana" panose="020B0604030504040204" pitchFamily="34" charset="0"/>
                <a:cs typeface="Arial" panose="020B0604020202020204" pitchFamily="34" charset="0"/>
              </a:rPr>
              <a:t> REER</a:t>
            </a:r>
            <a:br>
              <a:rPr lang="en-CA" sz="1900" dirty="0">
                <a:latin typeface="Arial" panose="020B0604020202020204" pitchFamily="34" charset="0"/>
                <a:ea typeface="Verdana" panose="020B0604030504040204" pitchFamily="34" charset="0"/>
                <a:cs typeface="Arial" panose="020B0604020202020204" pitchFamily="34" charset="0"/>
              </a:rPr>
            </a:br>
            <a:r>
              <a:rPr lang="en-CA" sz="1900" dirty="0">
                <a:latin typeface="Arial" panose="020B0604020202020204" pitchFamily="34" charset="0"/>
                <a:ea typeface="Verdana" panose="020B0604030504040204" pitchFamily="34" charset="0"/>
                <a:cs typeface="Arial" panose="020B0604020202020204" pitchFamily="34" charset="0"/>
              </a:rPr>
              <a:t>conventionnel. </a:t>
            </a:r>
          </a:p>
        </p:txBody>
      </p:sp>
      <p:sp>
        <p:nvSpPr>
          <p:cNvPr id="20" name="ZoneTexte 19">
            <a:extLst>
              <a:ext uri="{FF2B5EF4-FFF2-40B4-BE49-F238E27FC236}">
                <a16:creationId xmlns:a16="http://schemas.microsoft.com/office/drawing/2014/main" id="{2B9FAD72-E655-4554-B820-FF6D68E1E018}"/>
              </a:ext>
            </a:extLst>
          </p:cNvPr>
          <p:cNvSpPr txBox="1"/>
          <p:nvPr>
            <p:custDataLst>
              <p:tags r:id="rId6"/>
            </p:custDataLst>
          </p:nvPr>
        </p:nvSpPr>
        <p:spPr>
          <a:xfrm>
            <a:off x="710059" y="1299973"/>
            <a:ext cx="1628774" cy="1547157"/>
          </a:xfrm>
          <a:prstGeom prst="rect">
            <a:avLst/>
          </a:prstGeom>
          <a:noFill/>
        </p:spPr>
        <p:txBody>
          <a:bodyPr wrap="square" rtlCol="0" anchor="ctr">
            <a:noAutofit/>
          </a:bodyPr>
          <a:lstStyle/>
          <a:p>
            <a:pPr>
              <a:lnSpc>
                <a:spcPct val="110000"/>
              </a:lnSpc>
            </a:pPr>
            <a:r>
              <a:rPr lang="en-CA" sz="4000" b="1" dirty="0">
                <a:latin typeface="Arial" panose="020B0604020202020204" pitchFamily="34" charset="0"/>
                <a:ea typeface="Verdana" panose="020B0604030504040204" pitchFamily="34" charset="0"/>
                <a:cs typeface="Arial" panose="020B0604020202020204" pitchFamily="34" charset="0"/>
              </a:rPr>
              <a:t>1.</a:t>
            </a:r>
            <a:endParaRPr lang="en-CA" sz="4000" dirty="0">
              <a:latin typeface="Arial" panose="020B0604020202020204" pitchFamily="34" charset="0"/>
              <a:ea typeface="Verdana" panose="020B060403050404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E3364D9A-16A3-4233-93D3-A7C9A5CE9B64}"/>
              </a:ext>
            </a:extLst>
          </p:cNvPr>
          <p:cNvSpPr txBox="1"/>
          <p:nvPr>
            <p:custDataLst>
              <p:tags r:id="rId7"/>
            </p:custDataLst>
          </p:nvPr>
        </p:nvSpPr>
        <p:spPr>
          <a:xfrm>
            <a:off x="6453633" y="1299973"/>
            <a:ext cx="1628774" cy="1547157"/>
          </a:xfrm>
          <a:prstGeom prst="rect">
            <a:avLst/>
          </a:prstGeom>
          <a:noFill/>
        </p:spPr>
        <p:txBody>
          <a:bodyPr wrap="square" rtlCol="0" anchor="ctr">
            <a:noAutofit/>
          </a:bodyPr>
          <a:lstStyle/>
          <a:p>
            <a:pPr>
              <a:lnSpc>
                <a:spcPct val="110000"/>
              </a:lnSpc>
            </a:pPr>
            <a:r>
              <a:rPr lang="en-CA" sz="4000" b="1" dirty="0">
                <a:latin typeface="Arial" panose="020B0604020202020204" pitchFamily="34" charset="0"/>
                <a:ea typeface="Verdana" panose="020B0604030504040204" pitchFamily="34" charset="0"/>
                <a:cs typeface="Arial" panose="020B0604020202020204" pitchFamily="34" charset="0"/>
              </a:rPr>
              <a:t>2.</a:t>
            </a:r>
            <a:endParaRPr lang="en-CA" sz="4000" dirty="0">
              <a:latin typeface="Arial" panose="020B0604020202020204" pitchFamily="34" charset="0"/>
              <a:ea typeface="Verdana" panose="020B060403050404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61B51DE-3F39-4E81-B775-A2D44B74833A}"/>
              </a:ext>
            </a:extLst>
          </p:cNvPr>
          <p:cNvSpPr txBox="1"/>
          <p:nvPr>
            <p:custDataLst>
              <p:tags r:id="rId8"/>
            </p:custDataLst>
          </p:nvPr>
        </p:nvSpPr>
        <p:spPr>
          <a:xfrm>
            <a:off x="710059" y="3653973"/>
            <a:ext cx="1628774" cy="1547157"/>
          </a:xfrm>
          <a:prstGeom prst="rect">
            <a:avLst/>
          </a:prstGeom>
          <a:noFill/>
        </p:spPr>
        <p:txBody>
          <a:bodyPr wrap="square" rtlCol="0" anchor="ctr">
            <a:noAutofit/>
          </a:bodyPr>
          <a:lstStyle/>
          <a:p>
            <a:pPr>
              <a:lnSpc>
                <a:spcPct val="110000"/>
              </a:lnSpc>
            </a:pPr>
            <a:r>
              <a:rPr lang="en-CA" sz="4000" b="1" dirty="0">
                <a:latin typeface="Arial" panose="020B0604020202020204" pitchFamily="34" charset="0"/>
                <a:ea typeface="Verdana" panose="020B0604030504040204" pitchFamily="34" charset="0"/>
                <a:cs typeface="Arial" panose="020B0604020202020204" pitchFamily="34" charset="0"/>
              </a:rPr>
              <a:t>3.</a:t>
            </a:r>
            <a:endParaRPr lang="en-CA" sz="4000" dirty="0">
              <a:latin typeface="Arial" panose="020B0604020202020204" pitchFamily="34" charset="0"/>
              <a:ea typeface="Verdana" panose="020B060403050404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299CDD2E-3DE5-4AD7-8E68-A8CF9DE56A5C}"/>
              </a:ext>
            </a:extLst>
          </p:cNvPr>
          <p:cNvSpPr txBox="1"/>
          <p:nvPr/>
        </p:nvSpPr>
        <p:spPr>
          <a:xfrm>
            <a:off x="2338833" y="6186928"/>
            <a:ext cx="9153832" cy="584775"/>
          </a:xfrm>
          <a:prstGeom prst="rect">
            <a:avLst/>
          </a:prstGeom>
          <a:noFill/>
        </p:spPr>
        <p:txBody>
          <a:bodyPr wrap="square" lIns="91440" tIns="45720" rIns="91440" bIns="45720" rtlCol="0" anchor="t">
            <a:spAutoFit/>
          </a:bodyPr>
          <a:lstStyle/>
          <a:p>
            <a:r>
              <a:rPr lang="fr-CA" sz="800" dirty="0">
                <a:latin typeface="Arial"/>
                <a:cs typeface="Arial"/>
              </a:rPr>
              <a:t>* L'acquisition d'actions du Fonds de solidarité FTQ peut donner droit aux crédits d'impôts pour fonds de travailleurs. Les crédits d'impôt sont de 30%, soit 15% au Québec et 15% au fédéral, et limités à un montant de 1 500 $ par année fiscale, ce qui correspond à l’achat d’actions du Fonds de solidarité FTQ d’un montant de 5 000 $.</a:t>
            </a:r>
            <a:endParaRPr lang="fr-CA" sz="800" dirty="0">
              <a:latin typeface="Arial"/>
              <a:ea typeface="+mn-lt"/>
              <a:cs typeface="Arial"/>
            </a:endParaRPr>
          </a:p>
          <a:p>
            <a:endParaRPr lang="fr-CA" sz="800" dirty="0">
              <a:latin typeface="Arial" panose="020B0604020202020204" pitchFamily="34" charset="0"/>
              <a:cs typeface="Arial" panose="020B0604020202020204" pitchFamily="34" charset="0"/>
            </a:endParaRPr>
          </a:p>
          <a:p>
            <a:endParaRPr lang="fr-CA" sz="8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419B-CFC6-2443-B2DB-41F5130A7F77}"/>
              </a:ext>
            </a:extLst>
          </p:cNvPr>
          <p:cNvSpPr>
            <a:spLocks noGrp="1"/>
          </p:cNvSpPr>
          <p:nvPr>
            <p:ph type="body" sz="quarter" idx="16"/>
          </p:nvPr>
        </p:nvSpPr>
        <p:spPr>
          <a:xfrm>
            <a:off x="6096000" y="5352789"/>
            <a:ext cx="5718679" cy="1251837"/>
          </a:xfrm>
        </p:spPr>
        <p:txBody>
          <a:bodyPr>
            <a:normAutofit fontScale="77500" lnSpcReduction="20000"/>
          </a:bodyPr>
          <a:lstStyle/>
          <a:p>
            <a:r>
              <a:rPr lang="en-US" dirty="0"/>
              <a:t>Des questions?</a:t>
            </a:r>
          </a:p>
        </p:txBody>
      </p:sp>
      <p:sp>
        <p:nvSpPr>
          <p:cNvPr id="3" name="Text Placeholder 2">
            <a:extLst>
              <a:ext uri="{FF2B5EF4-FFF2-40B4-BE49-F238E27FC236}">
                <a16:creationId xmlns:a16="http://schemas.microsoft.com/office/drawing/2014/main" id="{48E6216D-95E8-764E-95EB-1106DDE228C2}"/>
              </a:ext>
            </a:extLst>
          </p:cNvPr>
          <p:cNvSpPr>
            <a:spLocks noGrp="1"/>
          </p:cNvSpPr>
          <p:nvPr>
            <p:ph type="body" sz="quarter" idx="14"/>
          </p:nvPr>
        </p:nvSpPr>
        <p:spPr/>
        <p:txBody>
          <a:bodyPr/>
          <a:lstStyle/>
          <a:p>
            <a:pPr>
              <a:lnSpc>
                <a:spcPts val="1800"/>
              </a:lnSpc>
              <a:spcBef>
                <a:spcPts val="0"/>
              </a:spcBef>
            </a:pPr>
            <a:r>
              <a:rPr lang="fr-CA" sz="1200" dirty="0"/>
              <a:t>POUR NOUS JOINDRE</a:t>
            </a:r>
          </a:p>
          <a:p>
            <a:pPr>
              <a:lnSpc>
                <a:spcPts val="1800"/>
              </a:lnSpc>
              <a:spcBef>
                <a:spcPts val="0"/>
              </a:spcBef>
            </a:pPr>
            <a:r>
              <a:rPr lang="fr-CA" sz="1200" b="0" dirty="0" err="1">
                <a:ea typeface="Verdana" pitchFamily="34" charset="0"/>
              </a:rPr>
              <a:t>fondsftq.com</a:t>
            </a:r>
            <a:endParaRPr lang="fr-CA" sz="1200" b="0" dirty="0">
              <a:ea typeface="Verdana" pitchFamily="34" charset="0"/>
            </a:endParaRPr>
          </a:p>
          <a:p>
            <a:pPr>
              <a:lnSpc>
                <a:spcPts val="1800"/>
              </a:lnSpc>
              <a:spcBef>
                <a:spcPts val="0"/>
              </a:spcBef>
            </a:pPr>
            <a:r>
              <a:rPr lang="fr-CA" sz="1200" b="0" dirty="0"/>
              <a:t>514 383-8383 | 1 800 361-5017</a:t>
            </a:r>
            <a:endParaRPr lang="en-US" sz="1200" b="0" dirty="0"/>
          </a:p>
        </p:txBody>
      </p:sp>
    </p:spTree>
    <p:extLst>
      <p:ext uri="{BB962C8B-B14F-4D97-AF65-F5344CB8AC3E}">
        <p14:creationId xmlns:p14="http://schemas.microsoft.com/office/powerpoint/2010/main" val="355867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F0F2"/>
        </a:solidFill>
        <a:effectLst/>
      </p:bgPr>
    </p:bg>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753FF576-1DAC-4D66-92A6-DFBA539EE6FA}"/>
              </a:ext>
            </a:extLst>
          </p:cNvPr>
          <p:cNvSpPr txBox="1">
            <a:spLocks/>
          </p:cNvSpPr>
          <p:nvPr/>
        </p:nvSpPr>
        <p:spPr>
          <a:xfrm>
            <a:off x="838200" y="1612238"/>
            <a:ext cx="10176480" cy="3955763"/>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830" dirty="0">
                <a:latin typeface="Arial" panose="020B0604020202020204" pitchFamily="34" charset="0"/>
                <a:cs typeface="Arial" panose="020B0604020202020204" pitchFamily="34" charset="0"/>
              </a:rPr>
              <a:t>Le Fonds de solidarité : créé par la FTQ en 1983</a:t>
            </a:r>
          </a:p>
        </p:txBody>
      </p:sp>
      <p:grpSp>
        <p:nvGrpSpPr>
          <p:cNvPr id="17" name="Groupe 29">
            <a:extLst>
              <a:ext uri="{FF2B5EF4-FFF2-40B4-BE49-F238E27FC236}">
                <a16:creationId xmlns:a16="http://schemas.microsoft.com/office/drawing/2014/main" id="{3DFB84EC-03F9-4638-BEC0-0BC867771DE2}"/>
              </a:ext>
            </a:extLst>
          </p:cNvPr>
          <p:cNvGrpSpPr/>
          <p:nvPr/>
        </p:nvGrpSpPr>
        <p:grpSpPr>
          <a:xfrm>
            <a:off x="599238" y="2683642"/>
            <a:ext cx="3063088" cy="3003689"/>
            <a:chOff x="5990908" y="1505163"/>
            <a:chExt cx="2297316" cy="2252767"/>
          </a:xfrm>
        </p:grpSpPr>
        <p:sp>
          <p:nvSpPr>
            <p:cNvPr id="18" name="Oval 24">
              <a:extLst>
                <a:ext uri="{FF2B5EF4-FFF2-40B4-BE49-F238E27FC236}">
                  <a16:creationId xmlns:a16="http://schemas.microsoft.com/office/drawing/2014/main" id="{B1712E10-7E45-4646-8705-50A68F54C72C}"/>
                </a:ext>
              </a:extLst>
            </p:cNvPr>
            <p:cNvSpPr/>
            <p:nvPr/>
          </p:nvSpPr>
          <p:spPr>
            <a:xfrm>
              <a:off x="5990908" y="1523090"/>
              <a:ext cx="2297316" cy="2234840"/>
            </a:xfrm>
            <a:prstGeom prst="ellipse">
              <a:avLst/>
            </a:prstGeom>
            <a:solidFill>
              <a:srgbClr val="00A1B1">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02F5E"/>
                </a:solidFill>
              </a:endParaRPr>
            </a:p>
          </p:txBody>
        </p:sp>
        <p:sp>
          <p:nvSpPr>
            <p:cNvPr id="19" name="Rectangle 18">
              <a:extLst>
                <a:ext uri="{FF2B5EF4-FFF2-40B4-BE49-F238E27FC236}">
                  <a16:creationId xmlns:a16="http://schemas.microsoft.com/office/drawing/2014/main" id="{342597D4-63A9-463E-AFAD-D83AB34CD3B8}"/>
                </a:ext>
              </a:extLst>
            </p:cNvPr>
            <p:cNvSpPr/>
            <p:nvPr/>
          </p:nvSpPr>
          <p:spPr>
            <a:xfrm>
              <a:off x="6086902" y="2660671"/>
              <a:ext cx="2105328" cy="682110"/>
            </a:xfrm>
            <a:prstGeom prst="rect">
              <a:avLst/>
            </a:prstGeom>
          </p:spPr>
          <p:txBody>
            <a:bodyPr wrap="square">
              <a:spAutoFit/>
            </a:bodyPr>
            <a:lstStyle/>
            <a:p>
              <a:pPr algn="ctr"/>
              <a:r>
                <a:rPr lang="fr-CA" sz="1770" b="1" dirty="0">
                  <a:latin typeface="Arial" panose="020B0604020202020204" pitchFamily="34" charset="0"/>
                  <a:ea typeface="Verdana" charset="0"/>
                  <a:cs typeface="Arial" panose="020B0604020202020204" pitchFamily="34" charset="0"/>
                </a:rPr>
                <a:t>Développer</a:t>
              </a:r>
            </a:p>
            <a:p>
              <a:pPr algn="ctr"/>
              <a:r>
                <a:rPr lang="fr-CA" sz="1770" dirty="0">
                  <a:latin typeface="Arial" panose="020B0604020202020204" pitchFamily="34" charset="0"/>
                  <a:ea typeface="Verdana" charset="0"/>
                  <a:cs typeface="Arial" panose="020B0604020202020204" pitchFamily="34" charset="0"/>
                </a:rPr>
                <a:t>l’économie</a:t>
              </a:r>
              <a:br>
                <a:rPr lang="fr-CA" sz="1770" dirty="0">
                  <a:latin typeface="Arial" panose="020B0604020202020204" pitchFamily="34" charset="0"/>
                  <a:ea typeface="Verdana" charset="0"/>
                  <a:cs typeface="Arial" panose="020B0604020202020204" pitchFamily="34" charset="0"/>
                </a:rPr>
              </a:br>
              <a:r>
                <a:rPr lang="fr-CA" sz="1770" dirty="0">
                  <a:latin typeface="Arial" panose="020B0604020202020204" pitchFamily="34" charset="0"/>
                  <a:ea typeface="Verdana" charset="0"/>
                  <a:cs typeface="Arial" panose="020B0604020202020204" pitchFamily="34" charset="0"/>
                </a:rPr>
                <a:t>du Québec</a:t>
              </a:r>
            </a:p>
          </p:txBody>
        </p:sp>
        <p:pic>
          <p:nvPicPr>
            <p:cNvPr id="20" name="Image 19" descr="picto_qc.png">
              <a:extLst>
                <a:ext uri="{FF2B5EF4-FFF2-40B4-BE49-F238E27FC236}">
                  <a16:creationId xmlns:a16="http://schemas.microsoft.com/office/drawing/2014/main" id="{7E0A8A3B-35B3-4A77-BE78-5E7794C41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029" y="1505163"/>
              <a:ext cx="1313074" cy="1313074"/>
            </a:xfrm>
            <a:prstGeom prst="rect">
              <a:avLst/>
            </a:prstGeom>
          </p:spPr>
        </p:pic>
      </p:grpSp>
      <p:grpSp>
        <p:nvGrpSpPr>
          <p:cNvPr id="5" name="Groupe 25">
            <a:extLst>
              <a:ext uri="{FF2B5EF4-FFF2-40B4-BE49-F238E27FC236}">
                <a16:creationId xmlns:a16="http://schemas.microsoft.com/office/drawing/2014/main" id="{F48CBBEA-5111-41E2-A0A1-D23D249C621E}"/>
              </a:ext>
            </a:extLst>
          </p:cNvPr>
          <p:cNvGrpSpPr/>
          <p:nvPr/>
        </p:nvGrpSpPr>
        <p:grpSpPr>
          <a:xfrm>
            <a:off x="3254218" y="2430059"/>
            <a:ext cx="3155717" cy="3253578"/>
            <a:chOff x="-292006" y="1314450"/>
            <a:chExt cx="2366788" cy="2440184"/>
          </a:xfrm>
        </p:grpSpPr>
        <p:sp>
          <p:nvSpPr>
            <p:cNvPr id="6" name="Oval 22">
              <a:extLst>
                <a:ext uri="{FF2B5EF4-FFF2-40B4-BE49-F238E27FC236}">
                  <a16:creationId xmlns:a16="http://schemas.microsoft.com/office/drawing/2014/main" id="{7775E97E-E8BB-4D72-B9A2-F3869BBBA9CA}"/>
                </a:ext>
              </a:extLst>
            </p:cNvPr>
            <p:cNvSpPr/>
            <p:nvPr/>
          </p:nvSpPr>
          <p:spPr>
            <a:xfrm>
              <a:off x="-250580" y="1522386"/>
              <a:ext cx="2304256" cy="2232248"/>
            </a:xfrm>
            <a:prstGeom prst="ellipse">
              <a:avLst/>
            </a:prstGeom>
            <a:solidFill>
              <a:srgbClr val="C2DBFF">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40449AA4-CD34-41EB-A3CC-368BB0325ED2}"/>
                </a:ext>
              </a:extLst>
            </p:cNvPr>
            <p:cNvSpPr/>
            <p:nvPr/>
          </p:nvSpPr>
          <p:spPr>
            <a:xfrm>
              <a:off x="-292006" y="2660671"/>
              <a:ext cx="2366788" cy="886397"/>
            </a:xfrm>
            <a:prstGeom prst="rect">
              <a:avLst/>
            </a:prstGeom>
          </p:spPr>
          <p:txBody>
            <a:bodyPr wrap="square">
              <a:spAutoFit/>
            </a:bodyPr>
            <a:lstStyle/>
            <a:p>
              <a:pPr algn="ctr"/>
              <a:r>
                <a:rPr lang="fr-CA" sz="1770" b="1" dirty="0">
                  <a:latin typeface="Arial" panose="020B0604020202020204" pitchFamily="34" charset="0"/>
                  <a:ea typeface="Verdana" charset="0"/>
                  <a:cs typeface="Arial" panose="020B0604020202020204" pitchFamily="34" charset="0"/>
                </a:rPr>
                <a:t>Créer, maintenir et sauvegarder</a:t>
              </a:r>
            </a:p>
            <a:p>
              <a:pPr algn="ctr"/>
              <a:r>
                <a:rPr lang="fr-CA" sz="1770" dirty="0">
                  <a:latin typeface="Arial" panose="020B0604020202020204" pitchFamily="34" charset="0"/>
                  <a:ea typeface="Verdana" charset="0"/>
                  <a:cs typeface="Arial" panose="020B0604020202020204" pitchFamily="34" charset="0"/>
                </a:rPr>
                <a:t>des emplois </a:t>
              </a:r>
            </a:p>
            <a:p>
              <a:pPr algn="ctr"/>
              <a:r>
                <a:rPr lang="fr-CA" sz="1770" dirty="0">
                  <a:latin typeface="Arial" panose="020B0604020202020204" pitchFamily="34" charset="0"/>
                  <a:ea typeface="Verdana" charset="0"/>
                  <a:cs typeface="Arial" panose="020B0604020202020204" pitchFamily="34" charset="0"/>
                </a:rPr>
                <a:t>au Québec</a:t>
              </a:r>
            </a:p>
          </p:txBody>
        </p:sp>
        <p:pic>
          <p:nvPicPr>
            <p:cNvPr id="8" name="Image 7" descr="picto_emplois.png">
              <a:extLst>
                <a:ext uri="{FF2B5EF4-FFF2-40B4-BE49-F238E27FC236}">
                  <a16:creationId xmlns:a16="http://schemas.microsoft.com/office/drawing/2014/main" id="{CF85C15B-FDA5-49D9-8C7C-057AC426C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5" y="1314450"/>
              <a:ext cx="1572260" cy="1572260"/>
            </a:xfrm>
            <a:prstGeom prst="rect">
              <a:avLst/>
            </a:prstGeom>
          </p:spPr>
        </p:pic>
      </p:grpSp>
      <p:grpSp>
        <p:nvGrpSpPr>
          <p:cNvPr id="9" name="Groupe 26">
            <a:extLst>
              <a:ext uri="{FF2B5EF4-FFF2-40B4-BE49-F238E27FC236}">
                <a16:creationId xmlns:a16="http://schemas.microsoft.com/office/drawing/2014/main" id="{BAD52F44-FAA7-4061-8980-04D624C8E33D}"/>
              </a:ext>
            </a:extLst>
          </p:cNvPr>
          <p:cNvGrpSpPr/>
          <p:nvPr/>
        </p:nvGrpSpPr>
        <p:grpSpPr>
          <a:xfrm>
            <a:off x="6074092" y="2703370"/>
            <a:ext cx="2977444" cy="2980267"/>
            <a:chOff x="1855246" y="1515110"/>
            <a:chExt cx="2233083" cy="2235200"/>
          </a:xfrm>
        </p:grpSpPr>
        <p:sp>
          <p:nvSpPr>
            <p:cNvPr id="10" name="Oval 23">
              <a:extLst>
                <a:ext uri="{FF2B5EF4-FFF2-40B4-BE49-F238E27FC236}">
                  <a16:creationId xmlns:a16="http://schemas.microsoft.com/office/drawing/2014/main" id="{1D994CC5-708D-46BB-BE65-8259097294D6}"/>
                </a:ext>
              </a:extLst>
            </p:cNvPr>
            <p:cNvSpPr/>
            <p:nvPr/>
          </p:nvSpPr>
          <p:spPr>
            <a:xfrm>
              <a:off x="1855246" y="1515110"/>
              <a:ext cx="2233083" cy="2235200"/>
            </a:xfrm>
            <a:prstGeom prst="ellipse">
              <a:avLst/>
            </a:prstGeom>
            <a:solidFill>
              <a:srgbClr val="FFE00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02F5E"/>
                </a:solidFill>
              </a:endParaRPr>
            </a:p>
          </p:txBody>
        </p:sp>
        <p:sp>
          <p:nvSpPr>
            <p:cNvPr id="11" name="Rectangle 10">
              <a:extLst>
                <a:ext uri="{FF2B5EF4-FFF2-40B4-BE49-F238E27FC236}">
                  <a16:creationId xmlns:a16="http://schemas.microsoft.com/office/drawing/2014/main" id="{34E33797-E6A9-467F-90E4-DD09672DC37E}"/>
                </a:ext>
              </a:extLst>
            </p:cNvPr>
            <p:cNvSpPr/>
            <p:nvPr/>
          </p:nvSpPr>
          <p:spPr>
            <a:xfrm>
              <a:off x="1971027" y="2660671"/>
              <a:ext cx="2001520" cy="682110"/>
            </a:xfrm>
            <a:prstGeom prst="rect">
              <a:avLst/>
            </a:prstGeom>
          </p:spPr>
          <p:txBody>
            <a:bodyPr wrap="square">
              <a:spAutoFit/>
            </a:bodyPr>
            <a:lstStyle/>
            <a:p>
              <a:pPr algn="ctr"/>
              <a:r>
                <a:rPr lang="fr-CA" sz="1770" b="1" dirty="0">
                  <a:latin typeface="Arial" panose="020B0604020202020204" pitchFamily="34" charset="0"/>
                  <a:ea typeface="Verdana" charset="0"/>
                  <a:cs typeface="Arial" panose="020B0604020202020204" pitchFamily="34" charset="0"/>
                </a:rPr>
                <a:t>Former </a:t>
              </a:r>
              <a:br>
                <a:rPr lang="fr-CA" sz="1770" dirty="0">
                  <a:latin typeface="Arial" panose="020B0604020202020204" pitchFamily="34" charset="0"/>
                  <a:ea typeface="Verdana" charset="0"/>
                  <a:cs typeface="Arial" panose="020B0604020202020204" pitchFamily="34" charset="0"/>
                </a:rPr>
              </a:br>
              <a:r>
                <a:rPr lang="fr-CA" sz="1770" dirty="0">
                  <a:latin typeface="Arial" panose="020B0604020202020204" pitchFamily="34" charset="0"/>
                  <a:ea typeface="Verdana" charset="0"/>
                  <a:cs typeface="Arial" panose="020B0604020202020204" pitchFamily="34" charset="0"/>
                </a:rPr>
                <a:t>les travailleuses </a:t>
              </a:r>
            </a:p>
            <a:p>
              <a:pPr algn="ctr"/>
              <a:r>
                <a:rPr lang="fr-CA" sz="1770" dirty="0">
                  <a:latin typeface="Arial" panose="020B0604020202020204" pitchFamily="34" charset="0"/>
                  <a:ea typeface="Verdana" charset="0"/>
                  <a:cs typeface="Arial" panose="020B0604020202020204" pitchFamily="34" charset="0"/>
                </a:rPr>
                <a:t>et les travailleurs</a:t>
              </a:r>
            </a:p>
          </p:txBody>
        </p:sp>
        <p:pic>
          <p:nvPicPr>
            <p:cNvPr id="12" name="Image 11" descr="picto_former.png">
              <a:extLst>
                <a:ext uri="{FF2B5EF4-FFF2-40B4-BE49-F238E27FC236}">
                  <a16:creationId xmlns:a16="http://schemas.microsoft.com/office/drawing/2014/main" id="{5B1F681E-41C0-41A5-B1FD-20C7D2B6A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7965" y="1548904"/>
              <a:ext cx="1327645" cy="1327645"/>
            </a:xfrm>
            <a:prstGeom prst="rect">
              <a:avLst/>
            </a:prstGeom>
          </p:spPr>
        </p:pic>
      </p:grpSp>
      <p:grpSp>
        <p:nvGrpSpPr>
          <p:cNvPr id="13" name="Groupe 28">
            <a:extLst>
              <a:ext uri="{FF2B5EF4-FFF2-40B4-BE49-F238E27FC236}">
                <a16:creationId xmlns:a16="http://schemas.microsoft.com/office/drawing/2014/main" id="{31DFEF06-C0B6-4718-A063-8F214420DCE5}"/>
              </a:ext>
            </a:extLst>
          </p:cNvPr>
          <p:cNvGrpSpPr/>
          <p:nvPr/>
        </p:nvGrpSpPr>
        <p:grpSpPr>
          <a:xfrm>
            <a:off x="8698690" y="2440264"/>
            <a:ext cx="3065919" cy="3243373"/>
            <a:chOff x="3889899" y="1317780"/>
            <a:chExt cx="2299439" cy="2432530"/>
          </a:xfrm>
        </p:grpSpPr>
        <p:sp>
          <p:nvSpPr>
            <p:cNvPr id="14" name="Oval 25">
              <a:extLst>
                <a:ext uri="{FF2B5EF4-FFF2-40B4-BE49-F238E27FC236}">
                  <a16:creationId xmlns:a16="http://schemas.microsoft.com/office/drawing/2014/main" id="{54D99310-F7AB-4526-8F7C-08F10B02C2C3}"/>
                </a:ext>
              </a:extLst>
            </p:cNvPr>
            <p:cNvSpPr/>
            <p:nvPr/>
          </p:nvSpPr>
          <p:spPr>
            <a:xfrm>
              <a:off x="3889899" y="1522730"/>
              <a:ext cx="2299439" cy="2227580"/>
            </a:xfrm>
            <a:prstGeom prst="ellipse">
              <a:avLst/>
            </a:prstGeom>
            <a:solidFill>
              <a:srgbClr val="F2E8E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02F5E"/>
                </a:solidFill>
              </a:endParaRPr>
            </a:p>
          </p:txBody>
        </p:sp>
        <p:sp>
          <p:nvSpPr>
            <p:cNvPr id="15" name="Rectangle 14">
              <a:extLst>
                <a:ext uri="{FF2B5EF4-FFF2-40B4-BE49-F238E27FC236}">
                  <a16:creationId xmlns:a16="http://schemas.microsoft.com/office/drawing/2014/main" id="{4780B657-C3FD-4812-AB0D-2EA447B153A0}"/>
                </a:ext>
              </a:extLst>
            </p:cNvPr>
            <p:cNvSpPr/>
            <p:nvPr/>
          </p:nvSpPr>
          <p:spPr>
            <a:xfrm>
              <a:off x="4163318" y="2660671"/>
              <a:ext cx="1752600" cy="477823"/>
            </a:xfrm>
            <a:prstGeom prst="rect">
              <a:avLst/>
            </a:prstGeom>
          </p:spPr>
          <p:txBody>
            <a:bodyPr wrap="square">
              <a:spAutoFit/>
            </a:bodyPr>
            <a:lstStyle/>
            <a:p>
              <a:pPr indent="-359974" algn="ctr"/>
              <a:r>
                <a:rPr lang="fr-CA" sz="1770" b="1" dirty="0">
                  <a:latin typeface="Arial" panose="020B0604020202020204" pitchFamily="34" charset="0"/>
                  <a:ea typeface="Verdana" charset="0"/>
                  <a:cs typeface="Arial" panose="020B0604020202020204" pitchFamily="34" charset="0"/>
                </a:rPr>
                <a:t>Préparer </a:t>
              </a:r>
            </a:p>
            <a:p>
              <a:pPr indent="-359974" algn="ctr"/>
              <a:r>
                <a:rPr lang="fr-CA" sz="1770" dirty="0">
                  <a:latin typeface="Arial" panose="020B0604020202020204" pitchFamily="34" charset="0"/>
                  <a:ea typeface="Verdana" charset="0"/>
                  <a:cs typeface="Arial" panose="020B0604020202020204" pitchFamily="34" charset="0"/>
                </a:rPr>
                <a:t>la retraite</a:t>
              </a:r>
              <a:endParaRPr lang="en-US" sz="1770" dirty="0">
                <a:latin typeface="Arial" panose="020B0604020202020204" pitchFamily="34" charset="0"/>
                <a:ea typeface="Verdana" charset="0"/>
                <a:cs typeface="Arial" panose="020B0604020202020204" pitchFamily="34" charset="0"/>
              </a:endParaRPr>
            </a:p>
          </p:txBody>
        </p:sp>
        <p:pic>
          <p:nvPicPr>
            <p:cNvPr id="16" name="Image 15" descr="picto_retraite.png">
              <a:extLst>
                <a:ext uri="{FF2B5EF4-FFF2-40B4-BE49-F238E27FC236}">
                  <a16:creationId xmlns:a16="http://schemas.microsoft.com/office/drawing/2014/main" id="{9FD4FEF2-D83B-473F-BBF2-A39999D037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2528" y="1317780"/>
              <a:ext cx="1694180" cy="1694180"/>
            </a:xfrm>
            <a:prstGeom prst="rect">
              <a:avLst/>
            </a:prstGeom>
          </p:spPr>
        </p:pic>
      </p:grpSp>
      <p:sp>
        <p:nvSpPr>
          <p:cNvPr id="3" name="Espace réservé du texte 2">
            <a:extLst>
              <a:ext uri="{FF2B5EF4-FFF2-40B4-BE49-F238E27FC236}">
                <a16:creationId xmlns:a16="http://schemas.microsoft.com/office/drawing/2014/main" id="{81C44390-5137-4077-AA74-55A903E5FFC8}"/>
              </a:ext>
            </a:extLst>
          </p:cNvPr>
          <p:cNvSpPr>
            <a:spLocks noGrp="1"/>
          </p:cNvSpPr>
          <p:nvPr>
            <p:ph type="body" sz="quarter" idx="20"/>
          </p:nvPr>
        </p:nvSpPr>
        <p:spPr/>
        <p:txBody>
          <a:bodyPr/>
          <a:lstStyle/>
          <a:p>
            <a:r>
              <a:rPr lang="en-US" sz="4000" dirty="0"/>
              <a:t>Une mission </a:t>
            </a:r>
            <a:r>
              <a:rPr lang="en-US" sz="4000" dirty="0" err="1"/>
              <a:t>économique</a:t>
            </a:r>
            <a:endParaRPr lang="en-US" sz="4000" dirty="0"/>
          </a:p>
        </p:txBody>
      </p:sp>
    </p:spTree>
    <p:extLst>
      <p:ext uri="{BB962C8B-B14F-4D97-AF65-F5344CB8AC3E}">
        <p14:creationId xmlns:p14="http://schemas.microsoft.com/office/powerpoint/2010/main" val="119281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48731C-105C-4689-A50E-5646248CA8F9}"/>
              </a:ext>
            </a:extLst>
          </p:cNvPr>
          <p:cNvSpPr>
            <a:spLocks noGrp="1"/>
          </p:cNvSpPr>
          <p:nvPr>
            <p:ph type="body" sz="quarter" idx="20"/>
          </p:nvPr>
        </p:nvSpPr>
        <p:spPr/>
        <p:txBody>
          <a:bodyPr/>
          <a:lstStyle/>
          <a:p>
            <a:r>
              <a:rPr lang="en-US" sz="4000" dirty="0"/>
              <a:t>Jeu-questionnaire</a:t>
            </a:r>
          </a:p>
        </p:txBody>
      </p:sp>
      <p:sp>
        <p:nvSpPr>
          <p:cNvPr id="6" name="Forme libre : forme 5">
            <a:extLst>
              <a:ext uri="{FF2B5EF4-FFF2-40B4-BE49-F238E27FC236}">
                <a16:creationId xmlns:a16="http://schemas.microsoft.com/office/drawing/2014/main" id="{67768BED-B7F2-4960-9770-A64EA1B6101C}"/>
              </a:ext>
            </a:extLst>
          </p:cNvPr>
          <p:cNvSpPr/>
          <p:nvPr/>
        </p:nvSpPr>
        <p:spPr>
          <a:xfrm>
            <a:off x="3589107" y="3903043"/>
            <a:ext cx="2026839"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Combien de Canadiens s’inquiètent pour leur retraite ? </a:t>
            </a:r>
          </a:p>
        </p:txBody>
      </p:sp>
      <p:sp>
        <p:nvSpPr>
          <p:cNvPr id="7" name="Forme libre : forme 6">
            <a:extLst>
              <a:ext uri="{FF2B5EF4-FFF2-40B4-BE49-F238E27FC236}">
                <a16:creationId xmlns:a16="http://schemas.microsoft.com/office/drawing/2014/main" id="{0CE5DE4C-4DF8-498E-ACB0-705EEBDE706F}"/>
              </a:ext>
            </a:extLst>
          </p:cNvPr>
          <p:cNvSpPr/>
          <p:nvPr/>
        </p:nvSpPr>
        <p:spPr>
          <a:xfrm>
            <a:off x="6282950" y="3868387"/>
            <a:ext cx="1604253"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Combien voudraient payer moins d’impôt ?</a:t>
            </a:r>
          </a:p>
        </p:txBody>
      </p:sp>
      <p:sp>
        <p:nvSpPr>
          <p:cNvPr id="11" name="Ellipse 10">
            <a:extLst>
              <a:ext uri="{FF2B5EF4-FFF2-40B4-BE49-F238E27FC236}">
                <a16:creationId xmlns:a16="http://schemas.microsoft.com/office/drawing/2014/main" id="{7129A08D-7F8E-4936-B8EC-55A502158D10}"/>
              </a:ext>
            </a:extLst>
          </p:cNvPr>
          <p:cNvSpPr/>
          <p:nvPr/>
        </p:nvSpPr>
        <p:spPr>
          <a:xfrm>
            <a:off x="953946" y="1892830"/>
            <a:ext cx="1656255" cy="1656255"/>
          </a:xfrm>
          <a:prstGeom prst="ellipse">
            <a:avLst/>
          </a:prstGeom>
          <a:solidFill>
            <a:srgbClr val="FFE817"/>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Ellipse 13">
            <a:extLst>
              <a:ext uri="{FF2B5EF4-FFF2-40B4-BE49-F238E27FC236}">
                <a16:creationId xmlns:a16="http://schemas.microsoft.com/office/drawing/2014/main" id="{0DF1B6DF-157B-41D9-8716-700E6FA6E41E}"/>
              </a:ext>
            </a:extLst>
          </p:cNvPr>
          <p:cNvSpPr/>
          <p:nvPr/>
        </p:nvSpPr>
        <p:spPr>
          <a:xfrm>
            <a:off x="3482437" y="1892830"/>
            <a:ext cx="1656255" cy="1656255"/>
          </a:xfrm>
          <a:prstGeom prst="ellipse">
            <a:avLst/>
          </a:prstGeom>
          <a:solidFill>
            <a:srgbClr val="FFE817"/>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oupe 32">
            <a:extLst>
              <a:ext uri="{FF2B5EF4-FFF2-40B4-BE49-F238E27FC236}">
                <a16:creationId xmlns:a16="http://schemas.microsoft.com/office/drawing/2014/main" id="{E30C7680-E96B-4C63-BAB3-E0488080894F}"/>
              </a:ext>
            </a:extLst>
          </p:cNvPr>
          <p:cNvGrpSpPr/>
          <p:nvPr/>
        </p:nvGrpSpPr>
        <p:grpSpPr>
          <a:xfrm>
            <a:off x="8805271" y="1892830"/>
            <a:ext cx="1656255" cy="1656255"/>
            <a:chOff x="7181091" y="1699200"/>
            <a:chExt cx="880388" cy="880388"/>
          </a:xfrm>
          <a:solidFill>
            <a:srgbClr val="6EC8C8"/>
          </a:solidFill>
          <a:effectLst>
            <a:outerShdw blurRad="50800" dist="38100" dir="5400000" algn="t" rotWithShape="0">
              <a:prstClr val="black">
                <a:alpha val="40000"/>
              </a:prstClr>
            </a:outerShdw>
          </a:effectLst>
        </p:grpSpPr>
        <p:sp>
          <p:nvSpPr>
            <p:cNvPr id="17" name="Ellipse 16">
              <a:extLst>
                <a:ext uri="{FF2B5EF4-FFF2-40B4-BE49-F238E27FC236}">
                  <a16:creationId xmlns:a16="http://schemas.microsoft.com/office/drawing/2014/main" id="{F772E962-303E-46F9-A617-3CE066D30507}"/>
                </a:ext>
              </a:extLst>
            </p:cNvPr>
            <p:cNvSpPr/>
            <p:nvPr/>
          </p:nvSpPr>
          <p:spPr>
            <a:xfrm>
              <a:off x="7181091" y="1699200"/>
              <a:ext cx="880388" cy="880388"/>
            </a:xfrm>
            <a:prstGeom prst="ellipse">
              <a:avLst/>
            </a:prstGeom>
            <a:solidFill>
              <a:srgbClr val="00A1B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CA" dirty="0"/>
            </a:p>
          </p:txBody>
        </p:sp>
        <p:pic>
          <p:nvPicPr>
            <p:cNvPr id="18" name="Image 17">
              <a:extLst>
                <a:ext uri="{FF2B5EF4-FFF2-40B4-BE49-F238E27FC236}">
                  <a16:creationId xmlns:a16="http://schemas.microsoft.com/office/drawing/2014/main" id="{7B9DF4AB-E5C0-4640-827E-762FC33BB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2461" y="2052033"/>
              <a:ext cx="749220" cy="204787"/>
            </a:xfrm>
            <a:prstGeom prst="rect">
              <a:avLst/>
            </a:prstGeom>
            <a:solidFill>
              <a:srgbClr val="00A1B1"/>
            </a:solidFill>
          </p:spPr>
        </p:pic>
      </p:grpSp>
      <p:sp>
        <p:nvSpPr>
          <p:cNvPr id="20" name="Ellipse 19">
            <a:extLst>
              <a:ext uri="{FF2B5EF4-FFF2-40B4-BE49-F238E27FC236}">
                <a16:creationId xmlns:a16="http://schemas.microsoft.com/office/drawing/2014/main" id="{1588FC8F-3D7D-4B2A-8C86-B95F56916966}"/>
              </a:ext>
            </a:extLst>
          </p:cNvPr>
          <p:cNvSpPr/>
          <p:nvPr/>
        </p:nvSpPr>
        <p:spPr>
          <a:xfrm>
            <a:off x="6070777" y="1892830"/>
            <a:ext cx="1656255" cy="1656255"/>
          </a:xfrm>
          <a:prstGeom prst="ellipse">
            <a:avLst/>
          </a:prstGeom>
          <a:solidFill>
            <a:srgbClr val="FFE817"/>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orme libre : forme 40">
            <a:extLst>
              <a:ext uri="{FF2B5EF4-FFF2-40B4-BE49-F238E27FC236}">
                <a16:creationId xmlns:a16="http://schemas.microsoft.com/office/drawing/2014/main" id="{89AB6715-9FF7-4DF4-A856-FDBDB582B5B4}"/>
              </a:ext>
            </a:extLst>
          </p:cNvPr>
          <p:cNvSpPr/>
          <p:nvPr/>
        </p:nvSpPr>
        <p:spPr>
          <a:xfrm>
            <a:off x="1179988" y="4626318"/>
            <a:ext cx="1604253"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r>
              <a:rPr lang="fr-CA" sz="1900" b="1" dirty="0">
                <a:solidFill>
                  <a:schemeClr val="tx1"/>
                </a:solidFill>
                <a:latin typeface="Arial" panose="020B0604020202020204" pitchFamily="34" charset="0"/>
                <a:ea typeface="Verdana" panose="020B0604030504040204" pitchFamily="34" charset="0"/>
                <a:cs typeface="Arial" panose="020B0604020202020204" pitchFamily="34" charset="0"/>
              </a:rPr>
              <a:t>51 %</a:t>
            </a:r>
            <a:r>
              <a:rPr lang="fr-CA" sz="20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defTabSz="666734"/>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des Québécois  détiennent un REER</a:t>
            </a:r>
            <a:r>
              <a:rPr lang="fr-CA" sz="1400" baseline="30000" dirty="0">
                <a:solidFill>
                  <a:schemeClr val="tx1"/>
                </a:solidFill>
                <a:latin typeface="Arial" panose="020B0604020202020204" pitchFamily="34" charset="0"/>
                <a:ea typeface="Verdana" panose="020B0604030504040204" pitchFamily="34" charset="0"/>
                <a:cs typeface="Arial" panose="020B0604020202020204" pitchFamily="34" charset="0"/>
              </a:rPr>
              <a:t>1</a:t>
            </a: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fr-FR" sz="14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4" name="Forme libre : forme 42">
            <a:extLst>
              <a:ext uri="{FF2B5EF4-FFF2-40B4-BE49-F238E27FC236}">
                <a16:creationId xmlns:a16="http://schemas.microsoft.com/office/drawing/2014/main" id="{F8144E42-C6C4-4089-9FD8-CA5508A4F05A}"/>
              </a:ext>
            </a:extLst>
          </p:cNvPr>
          <p:cNvSpPr/>
          <p:nvPr/>
        </p:nvSpPr>
        <p:spPr>
          <a:xfrm>
            <a:off x="3589107" y="4616442"/>
            <a:ext cx="1604253"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r>
              <a:rPr lang="fr-CA" sz="1900" b="1" dirty="0">
                <a:solidFill>
                  <a:schemeClr val="tx1"/>
                </a:solidFill>
                <a:latin typeface="Arial" panose="020B0604020202020204" pitchFamily="34" charset="0"/>
                <a:ea typeface="Verdana" panose="020B0604030504040204" pitchFamily="34" charset="0"/>
                <a:cs typeface="Arial" panose="020B0604020202020204" pitchFamily="34" charset="0"/>
              </a:rPr>
              <a:t>90 %</a:t>
            </a:r>
          </a:p>
          <a:p>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des Canadiens</a:t>
            </a:r>
          </a:p>
          <a:p>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n’ont pas de plan financier</a:t>
            </a:r>
            <a:r>
              <a:rPr lang="fr-CA" sz="1400" baseline="30000" dirty="0">
                <a:solidFill>
                  <a:schemeClr val="tx1"/>
                </a:solidFill>
                <a:latin typeface="Arial" panose="020B0604020202020204" pitchFamily="34" charset="0"/>
                <a:ea typeface="Verdana" panose="020B0604030504040204" pitchFamily="34" charset="0"/>
                <a:cs typeface="Arial" panose="020B0604020202020204" pitchFamily="34" charset="0"/>
              </a:rPr>
              <a:t>2</a:t>
            </a: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fr-CA" sz="1400" baseline="300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5" name="Forme libre : forme 43">
            <a:extLst>
              <a:ext uri="{FF2B5EF4-FFF2-40B4-BE49-F238E27FC236}">
                <a16:creationId xmlns:a16="http://schemas.microsoft.com/office/drawing/2014/main" id="{B937F425-D9B7-445C-A49C-618DDE7B23D6}"/>
              </a:ext>
            </a:extLst>
          </p:cNvPr>
          <p:cNvSpPr/>
          <p:nvPr/>
        </p:nvSpPr>
        <p:spPr>
          <a:xfrm>
            <a:off x="6267347" y="4615567"/>
            <a:ext cx="1604253"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r>
              <a:rPr lang="fr-CA" sz="1900" b="1" dirty="0">
                <a:solidFill>
                  <a:schemeClr val="tx1"/>
                </a:solidFill>
                <a:latin typeface="Arial" panose="020B0604020202020204" pitchFamily="34" charset="0"/>
                <a:ea typeface="Verdana" panose="020B0604030504040204" pitchFamily="34" charset="0"/>
                <a:cs typeface="Arial" panose="020B0604020202020204" pitchFamily="34" charset="0"/>
              </a:rPr>
              <a:t>100 %</a:t>
            </a:r>
          </a:p>
          <a:p>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des Canadiens veulent payer moins d’impôt.</a:t>
            </a:r>
          </a:p>
        </p:txBody>
      </p:sp>
      <p:sp>
        <p:nvSpPr>
          <p:cNvPr id="26" name="Forme libre : forme 44">
            <a:extLst>
              <a:ext uri="{FF2B5EF4-FFF2-40B4-BE49-F238E27FC236}">
                <a16:creationId xmlns:a16="http://schemas.microsoft.com/office/drawing/2014/main" id="{852923B2-A263-4CB6-B234-38B054FF3961}"/>
              </a:ext>
            </a:extLst>
          </p:cNvPr>
          <p:cNvSpPr/>
          <p:nvPr/>
        </p:nvSpPr>
        <p:spPr>
          <a:xfrm>
            <a:off x="8936476" y="4618666"/>
            <a:ext cx="1660681"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r>
              <a:rPr lang="fr-CA" sz="1900" b="1" dirty="0">
                <a:solidFill>
                  <a:schemeClr val="tx1"/>
                </a:solidFill>
                <a:latin typeface="Arial" panose="020B0604020202020204" pitchFamily="34" charset="0"/>
                <a:ea typeface="Verdana" panose="020B0604030504040204" pitchFamily="34" charset="0"/>
                <a:cs typeface="Arial" panose="020B0604020202020204" pitchFamily="34" charset="0"/>
              </a:rPr>
              <a:t>748 371</a:t>
            </a:r>
            <a:endParaRPr lang="fr-CA" sz="19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defTabSz="666734"/>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actionnaires- épargnants</a:t>
            </a:r>
            <a:r>
              <a:rPr lang="fr-CA" sz="1400" baseline="30000" dirty="0">
                <a:solidFill>
                  <a:schemeClr val="tx1"/>
                </a:solidFill>
                <a:latin typeface="Arial" panose="020B0604020202020204" pitchFamily="34" charset="0"/>
                <a:ea typeface="Verdana" panose="020B0604030504040204" pitchFamily="34" charset="0"/>
                <a:cs typeface="Arial" panose="020B0604020202020204" pitchFamily="34" charset="0"/>
              </a:rPr>
              <a:t>3 </a:t>
            </a: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cotisent au Fonds.</a:t>
            </a:r>
          </a:p>
        </p:txBody>
      </p:sp>
      <p:sp>
        <p:nvSpPr>
          <p:cNvPr id="27" name="ZoneTexte 26">
            <a:extLst>
              <a:ext uri="{FF2B5EF4-FFF2-40B4-BE49-F238E27FC236}">
                <a16:creationId xmlns:a16="http://schemas.microsoft.com/office/drawing/2014/main" id="{3D1FBF1A-6546-44EC-813A-60635F2F0AD4}"/>
              </a:ext>
            </a:extLst>
          </p:cNvPr>
          <p:cNvSpPr txBox="1"/>
          <p:nvPr/>
        </p:nvSpPr>
        <p:spPr>
          <a:xfrm>
            <a:off x="2462997" y="6087869"/>
            <a:ext cx="6463891" cy="507831"/>
          </a:xfrm>
          <a:prstGeom prst="rect">
            <a:avLst/>
          </a:prstGeom>
          <a:noFill/>
        </p:spPr>
        <p:txBody>
          <a:bodyPr wrap="square" rtlCol="0">
            <a:spAutoFit/>
          </a:bodyPr>
          <a:lstStyle/>
          <a:p>
            <a:r>
              <a:rPr lang="en-CA" sz="900" baseline="30000" dirty="0">
                <a:latin typeface="Neutraface 2 Text" panose="020B0503020202020102"/>
                <a:ea typeface="Verdana" panose="020B0604030504040204" pitchFamily="34" charset="0"/>
                <a:cs typeface="Verdana" panose="020B0604030504040204" pitchFamily="34" charset="0"/>
              </a:rPr>
              <a:t>1</a:t>
            </a:r>
            <a:r>
              <a:rPr lang="en-CA" sz="900" dirty="0">
                <a:latin typeface="Neutraface 2 Text" panose="020B0503020202020102"/>
                <a:ea typeface="Verdana" panose="020B0604030504040204" pitchFamily="34" charset="0"/>
                <a:cs typeface="Verdana" panose="020B0604030504040204" pitchFamily="34" charset="0"/>
              </a:rPr>
              <a:t> Au Québec, </a:t>
            </a:r>
            <a:r>
              <a:rPr lang="en-CA" sz="900" dirty="0" err="1">
                <a:latin typeface="Neutraface 2 Text" panose="020B0503020202020102"/>
                <a:ea typeface="Verdana" panose="020B0604030504040204" pitchFamily="34" charset="0"/>
                <a:cs typeface="Verdana" panose="020B0604030504040204" pitchFamily="34" charset="0"/>
              </a:rPr>
              <a:t>selon</a:t>
            </a:r>
            <a:r>
              <a:rPr lang="en-CA" sz="900" dirty="0">
                <a:latin typeface="Neutraface 2 Text" panose="020B0503020202020102"/>
                <a:ea typeface="Verdana" panose="020B0604030504040204" pitchFamily="34" charset="0"/>
                <a:cs typeface="Verdana" panose="020B0604030504040204" pitchFamily="34" charset="0"/>
              </a:rPr>
              <a:t> un s</a:t>
            </a:r>
            <a:r>
              <a:rPr lang="fr-CA" sz="900" dirty="0" err="1">
                <a:latin typeface="Neutraface 2 Text" panose="020B0503020202020102"/>
              </a:rPr>
              <a:t>ondage</a:t>
            </a:r>
            <a:r>
              <a:rPr lang="fr-CA" sz="900" dirty="0">
                <a:latin typeface="Neutraface 2 Text" panose="020B0503020202020102"/>
              </a:rPr>
              <a:t> SOM, mai 2018, année d’imposition 2017.</a:t>
            </a:r>
          </a:p>
          <a:p>
            <a:r>
              <a:rPr lang="fr-CA" sz="900" baseline="30000" dirty="0">
                <a:latin typeface="Neutraface 2 Text" panose="020B0503020202020102"/>
                <a:ea typeface="Verdana" panose="020B0604030504040204" pitchFamily="34" charset="0"/>
                <a:cs typeface="Verdana" panose="020B0604030504040204" pitchFamily="34" charset="0"/>
              </a:rPr>
              <a:t>2</a:t>
            </a:r>
            <a:r>
              <a:rPr lang="fr-CA" sz="900" dirty="0">
                <a:latin typeface="Neutraface 2 Text" panose="020B0503020202020102"/>
                <a:ea typeface="Verdana" panose="020B0604030504040204" pitchFamily="34" charset="0"/>
                <a:cs typeface="Verdana" panose="020B0604030504040204" pitchFamily="34" charset="0"/>
              </a:rPr>
              <a:t> Sondage sur l’épargne-retraite de 2018 réalisé pour le compte de la CIBC.</a:t>
            </a:r>
          </a:p>
          <a:p>
            <a:r>
              <a:rPr lang="fr-CA" sz="900" baseline="30000" dirty="0">
                <a:latin typeface="Neutraface 2 Text" panose="020B0503020202020102"/>
                <a:ea typeface="Verdana" panose="020B0604030504040204" pitchFamily="34" charset="0"/>
                <a:cs typeface="Verdana" panose="020B0604030504040204" pitchFamily="34" charset="0"/>
              </a:rPr>
              <a:t>3</a:t>
            </a:r>
            <a:r>
              <a:rPr lang="fr-CA" sz="900" dirty="0">
                <a:latin typeface="Neutraface 2 Text" panose="020B0503020202020102"/>
                <a:ea typeface="Verdana" panose="020B0604030504040204" pitchFamily="34" charset="0"/>
                <a:cs typeface="Verdana" panose="020B0604030504040204" pitchFamily="34" charset="0"/>
              </a:rPr>
              <a:t> Au 31 mai 2022.</a:t>
            </a:r>
            <a:endParaRPr lang="en-CA" sz="900" dirty="0">
              <a:latin typeface="Neutraface 2 Text" panose="020B0503020202020102"/>
              <a:ea typeface="Verdana" panose="020B0604030504040204" pitchFamily="34" charset="0"/>
              <a:cs typeface="Verdana" panose="020B0604030504040204" pitchFamily="34" charset="0"/>
            </a:endParaRPr>
          </a:p>
        </p:txBody>
      </p:sp>
      <p:sp>
        <p:nvSpPr>
          <p:cNvPr id="28" name="Forme libre : forme 22">
            <a:extLst>
              <a:ext uri="{FF2B5EF4-FFF2-40B4-BE49-F238E27FC236}">
                <a16:creationId xmlns:a16="http://schemas.microsoft.com/office/drawing/2014/main" id="{2649C72C-033D-4F72-9C88-488F0857D152}"/>
              </a:ext>
            </a:extLst>
          </p:cNvPr>
          <p:cNvSpPr/>
          <p:nvPr/>
        </p:nvSpPr>
        <p:spPr>
          <a:xfrm>
            <a:off x="8926888" y="3868387"/>
            <a:ext cx="2339825" cy="1219200"/>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dirty="0">
                <a:solidFill>
                  <a:schemeClr val="tx1"/>
                </a:solidFill>
                <a:latin typeface="Arial" panose="020B0604020202020204" pitchFamily="34" charset="0"/>
                <a:ea typeface="Verdana" pitchFamily="34" charset="0"/>
                <a:cs typeface="Arial" panose="020B0604020202020204" pitchFamily="34" charset="0"/>
              </a:rPr>
              <a:t>Certains d’entre vous</a:t>
            </a:r>
            <a:br>
              <a:rPr lang="fr-CA" sz="1400" dirty="0">
                <a:solidFill>
                  <a:schemeClr val="tx1"/>
                </a:solidFill>
                <a:latin typeface="Arial" panose="020B0604020202020204" pitchFamily="34" charset="0"/>
                <a:ea typeface="Verdana" pitchFamily="34" charset="0"/>
                <a:cs typeface="Arial" panose="020B0604020202020204" pitchFamily="34" charset="0"/>
              </a:rPr>
            </a:br>
            <a:r>
              <a:rPr lang="fr-CA" sz="1400" dirty="0">
                <a:solidFill>
                  <a:schemeClr val="tx1"/>
                </a:solidFill>
                <a:latin typeface="Arial" panose="020B0604020202020204" pitchFamily="34" charset="0"/>
                <a:ea typeface="Verdana" pitchFamily="34" charset="0"/>
                <a:cs typeface="Arial" panose="020B0604020202020204" pitchFamily="34" charset="0"/>
              </a:rPr>
              <a:t>ont-ils déjà cotisé au Fonds de solidarité FTQ ?</a:t>
            </a:r>
          </a:p>
        </p:txBody>
      </p:sp>
      <p:sp>
        <p:nvSpPr>
          <p:cNvPr id="29" name="Forme libre : forme 28">
            <a:extLst>
              <a:ext uri="{FF2B5EF4-FFF2-40B4-BE49-F238E27FC236}">
                <a16:creationId xmlns:a16="http://schemas.microsoft.com/office/drawing/2014/main" id="{5F801852-D994-4290-9513-79EFD2D0D92A}"/>
              </a:ext>
            </a:extLst>
          </p:cNvPr>
          <p:cNvSpPr/>
          <p:nvPr>
            <p:custDataLst>
              <p:tags r:id="rId1"/>
            </p:custDataLst>
          </p:nvPr>
        </p:nvSpPr>
        <p:spPr>
          <a:xfrm>
            <a:off x="1179988" y="3903043"/>
            <a:ext cx="2131704" cy="610421"/>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Combien de </a:t>
            </a:r>
            <a:b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b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Québécois détiennent un REER ?</a:t>
            </a:r>
            <a:endParaRPr lang="fr-FR" sz="14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pic>
        <p:nvPicPr>
          <p:cNvPr id="4" name="Image 3">
            <a:extLst>
              <a:ext uri="{FF2B5EF4-FFF2-40B4-BE49-F238E27FC236}">
                <a16:creationId xmlns:a16="http://schemas.microsoft.com/office/drawing/2014/main" id="{38B8E9EA-BF5B-4328-863C-2E1E207343CE}"/>
              </a:ext>
            </a:extLst>
          </p:cNvPr>
          <p:cNvPicPr>
            <a:picLocks noChangeAspect="1"/>
          </p:cNvPicPr>
          <p:nvPr/>
        </p:nvPicPr>
        <p:blipFill>
          <a:blip r:embed="rId5"/>
          <a:stretch>
            <a:fillRect/>
          </a:stretch>
        </p:blipFill>
        <p:spPr>
          <a:xfrm>
            <a:off x="1145745" y="2031538"/>
            <a:ext cx="1280487" cy="1280487"/>
          </a:xfrm>
          <a:prstGeom prst="rect">
            <a:avLst/>
          </a:prstGeom>
        </p:spPr>
      </p:pic>
      <p:pic>
        <p:nvPicPr>
          <p:cNvPr id="8" name="Image 7">
            <a:extLst>
              <a:ext uri="{FF2B5EF4-FFF2-40B4-BE49-F238E27FC236}">
                <a16:creationId xmlns:a16="http://schemas.microsoft.com/office/drawing/2014/main" id="{259215D2-DD21-4420-A98B-DA478F55EA8E}"/>
              </a:ext>
            </a:extLst>
          </p:cNvPr>
          <p:cNvPicPr>
            <a:picLocks noChangeAspect="1"/>
          </p:cNvPicPr>
          <p:nvPr/>
        </p:nvPicPr>
        <p:blipFill>
          <a:blip r:embed="rId6"/>
          <a:stretch>
            <a:fillRect/>
          </a:stretch>
        </p:blipFill>
        <p:spPr>
          <a:xfrm>
            <a:off x="3575786" y="1972098"/>
            <a:ext cx="1339927" cy="1339927"/>
          </a:xfrm>
          <a:prstGeom prst="rect">
            <a:avLst/>
          </a:prstGeom>
        </p:spPr>
      </p:pic>
      <p:pic>
        <p:nvPicPr>
          <p:cNvPr id="22" name="Image 21">
            <a:extLst>
              <a:ext uri="{FF2B5EF4-FFF2-40B4-BE49-F238E27FC236}">
                <a16:creationId xmlns:a16="http://schemas.microsoft.com/office/drawing/2014/main" id="{71203EB4-3166-4461-AA2A-577E713A734D}"/>
              </a:ext>
            </a:extLst>
          </p:cNvPr>
          <p:cNvPicPr>
            <a:picLocks noChangeAspect="1"/>
          </p:cNvPicPr>
          <p:nvPr/>
        </p:nvPicPr>
        <p:blipFill>
          <a:blip r:embed="rId7"/>
          <a:stretch>
            <a:fillRect/>
          </a:stretch>
        </p:blipFill>
        <p:spPr>
          <a:xfrm>
            <a:off x="6227865" y="2008887"/>
            <a:ext cx="1341460" cy="1341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
            <a:extLst>
              <a:ext uri="{FF2B5EF4-FFF2-40B4-BE49-F238E27FC236}">
                <a16:creationId xmlns:a16="http://schemas.microsoft.com/office/drawing/2014/main" id="{148463E9-39EA-4947-9DEE-3D36BAE54D73}"/>
              </a:ext>
            </a:extLst>
          </p:cNvPr>
          <p:cNvSpPr txBox="1">
            <a:spLocks/>
          </p:cNvSpPr>
          <p:nvPr/>
        </p:nvSpPr>
        <p:spPr>
          <a:xfrm>
            <a:off x="838200" y="1757210"/>
            <a:ext cx="10176480" cy="3955763"/>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3630" dirty="0">
                <a:latin typeface="Arial" panose="020B0604020202020204" pitchFamily="34" charset="0"/>
                <a:cs typeface="Arial" panose="020B0604020202020204" pitchFamily="34" charset="0"/>
              </a:rPr>
              <a:t>Vous convaincre en 3 questions :</a:t>
            </a:r>
          </a:p>
        </p:txBody>
      </p:sp>
      <p:grpSp>
        <p:nvGrpSpPr>
          <p:cNvPr id="22" name="Groupe 28">
            <a:extLst>
              <a:ext uri="{FF2B5EF4-FFF2-40B4-BE49-F238E27FC236}">
                <a16:creationId xmlns:a16="http://schemas.microsoft.com/office/drawing/2014/main" id="{476F3BFB-864D-4282-BCA6-2C41A855CC48}"/>
              </a:ext>
            </a:extLst>
          </p:cNvPr>
          <p:cNvGrpSpPr/>
          <p:nvPr/>
        </p:nvGrpSpPr>
        <p:grpSpPr>
          <a:xfrm>
            <a:off x="904751" y="4209018"/>
            <a:ext cx="7589254" cy="977881"/>
            <a:chOff x="456889" y="3002755"/>
            <a:chExt cx="5473931" cy="733411"/>
          </a:xfrm>
        </p:grpSpPr>
        <p:sp>
          <p:nvSpPr>
            <p:cNvPr id="23" name="Forme libre : forme 22">
              <a:extLst>
                <a:ext uri="{FF2B5EF4-FFF2-40B4-BE49-F238E27FC236}">
                  <a16:creationId xmlns:a16="http://schemas.microsoft.com/office/drawing/2014/main" id="{FBC72649-58CC-488A-8934-B2EEDDEABF45}"/>
                </a:ext>
              </a:extLst>
            </p:cNvPr>
            <p:cNvSpPr/>
            <p:nvPr/>
          </p:nvSpPr>
          <p:spPr>
            <a:xfrm>
              <a:off x="456889" y="3002755"/>
              <a:ext cx="5473931" cy="733411"/>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3" tIns="91441" rIns="170688" bIns="91440" numCol="1" spcCol="1270" anchor="ctr" anchorCtr="0">
              <a:noAutofit/>
            </a:bodyPr>
            <a:lstStyle/>
            <a:p>
              <a:pPr defTabSz="1066747">
                <a:lnSpc>
                  <a:spcPct val="90000"/>
                </a:lnSpc>
                <a:spcAft>
                  <a:spcPct val="35000"/>
                </a:spcAft>
              </a:pPr>
              <a:r>
                <a:rPr lang="fr-CA" sz="2400" dirty="0">
                  <a:solidFill>
                    <a:schemeClr val="tx1"/>
                  </a:solidFill>
                  <a:latin typeface="Arial" panose="020B0604020202020204" pitchFamily="34" charset="0"/>
                  <a:cs typeface="Arial" panose="020B0604020202020204" pitchFamily="34" charset="0"/>
                </a:rPr>
                <a:t>Pourquoi le REER+ par retenue sur le salaire</a:t>
              </a:r>
              <a:br>
                <a:rPr lang="fr-CA" sz="2400" dirty="0">
                  <a:solidFill>
                    <a:schemeClr val="tx1"/>
                  </a:solidFill>
                  <a:latin typeface="Arial" panose="020B0604020202020204" pitchFamily="34" charset="0"/>
                  <a:cs typeface="Arial" panose="020B0604020202020204" pitchFamily="34" charset="0"/>
                </a:rPr>
              </a:br>
              <a:r>
                <a:rPr lang="fr-CA" sz="2400" dirty="0">
                  <a:solidFill>
                    <a:schemeClr val="tx1"/>
                  </a:solidFill>
                  <a:latin typeface="Arial" panose="020B0604020202020204" pitchFamily="34" charset="0"/>
                  <a:cs typeface="Arial" panose="020B0604020202020204" pitchFamily="34" charset="0"/>
                </a:rPr>
                <a:t>est-il encore plus avantageux ?</a:t>
              </a:r>
            </a:p>
          </p:txBody>
        </p:sp>
        <p:sp>
          <p:nvSpPr>
            <p:cNvPr id="24" name="Ellipse 23">
              <a:extLst>
                <a:ext uri="{FF2B5EF4-FFF2-40B4-BE49-F238E27FC236}">
                  <a16:creationId xmlns:a16="http://schemas.microsoft.com/office/drawing/2014/main" id="{5C62D458-ABF4-4CCE-A64C-52B42F395934}"/>
                </a:ext>
              </a:extLst>
            </p:cNvPr>
            <p:cNvSpPr/>
            <p:nvPr/>
          </p:nvSpPr>
          <p:spPr>
            <a:xfrm>
              <a:off x="473784" y="3136884"/>
              <a:ext cx="399052" cy="399052"/>
            </a:xfrm>
            <a:prstGeom prst="ellipse">
              <a:avLst/>
            </a:prstGeom>
            <a:solidFill>
              <a:srgbClr val="FFE817"/>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CA" sz="2300" b="1" dirty="0">
                  <a:solidFill>
                    <a:schemeClr val="tx1"/>
                  </a:solidFill>
                  <a:latin typeface="Arial" panose="020B0604020202020204" pitchFamily="34" charset="0"/>
                  <a:cs typeface="Arial" panose="020B0604020202020204" pitchFamily="34" charset="0"/>
                </a:rPr>
                <a:t>3</a:t>
              </a:r>
            </a:p>
          </p:txBody>
        </p:sp>
      </p:grpSp>
      <p:grpSp>
        <p:nvGrpSpPr>
          <p:cNvPr id="25" name="Groupe 29">
            <a:extLst>
              <a:ext uri="{FF2B5EF4-FFF2-40B4-BE49-F238E27FC236}">
                <a16:creationId xmlns:a16="http://schemas.microsoft.com/office/drawing/2014/main" id="{A43EFFB9-0C29-4930-AC3F-1ECBC7D3A1E0}"/>
              </a:ext>
            </a:extLst>
          </p:cNvPr>
          <p:cNvGrpSpPr/>
          <p:nvPr/>
        </p:nvGrpSpPr>
        <p:grpSpPr>
          <a:xfrm>
            <a:off x="904751" y="3313441"/>
            <a:ext cx="8580772" cy="977881"/>
            <a:chOff x="457200" y="2248680"/>
            <a:chExt cx="6435579" cy="733411"/>
          </a:xfrm>
        </p:grpSpPr>
        <p:sp>
          <p:nvSpPr>
            <p:cNvPr id="26" name="Forme libre : forme 25">
              <a:extLst>
                <a:ext uri="{FF2B5EF4-FFF2-40B4-BE49-F238E27FC236}">
                  <a16:creationId xmlns:a16="http://schemas.microsoft.com/office/drawing/2014/main" id="{677CABBD-E35F-4202-AE3D-0A8AB69DB256}"/>
                </a:ext>
              </a:extLst>
            </p:cNvPr>
            <p:cNvSpPr/>
            <p:nvPr/>
          </p:nvSpPr>
          <p:spPr>
            <a:xfrm>
              <a:off x="457200" y="2248680"/>
              <a:ext cx="6435579" cy="733411"/>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3" tIns="91440" rIns="170688" bIns="91440" numCol="1" spcCol="1270" anchor="ctr" anchorCtr="0">
              <a:noAutofit/>
            </a:bodyPr>
            <a:lstStyle/>
            <a:p>
              <a:pPr defTabSz="1066747">
                <a:lnSpc>
                  <a:spcPct val="90000"/>
                </a:lnSpc>
                <a:spcAft>
                  <a:spcPct val="35000"/>
                </a:spcAft>
              </a:pPr>
              <a:r>
                <a:rPr lang="fr-CA" sz="2400" dirty="0">
                  <a:solidFill>
                    <a:schemeClr val="tx1"/>
                  </a:solidFill>
                  <a:latin typeface="Arial" panose="020B0604020202020204" pitchFamily="34" charset="0"/>
                  <a:cs typeface="Arial" panose="020B0604020202020204" pitchFamily="34" charset="0"/>
                </a:rPr>
                <a:t>Pourquoi le REER+ au Fonds est-il plus avantageux qu’un REER conventionnel ? </a:t>
              </a:r>
            </a:p>
          </p:txBody>
        </p:sp>
        <p:sp>
          <p:nvSpPr>
            <p:cNvPr id="27" name="Ellipse 26">
              <a:extLst>
                <a:ext uri="{FF2B5EF4-FFF2-40B4-BE49-F238E27FC236}">
                  <a16:creationId xmlns:a16="http://schemas.microsoft.com/office/drawing/2014/main" id="{4D9C77E6-B5E8-4336-83EE-81195037076A}"/>
                </a:ext>
              </a:extLst>
            </p:cNvPr>
            <p:cNvSpPr/>
            <p:nvPr/>
          </p:nvSpPr>
          <p:spPr>
            <a:xfrm>
              <a:off x="474095" y="2366285"/>
              <a:ext cx="399052" cy="399052"/>
            </a:xfrm>
            <a:prstGeom prst="ellipse">
              <a:avLst/>
            </a:prstGeom>
            <a:solidFill>
              <a:srgbClr val="FFE817"/>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CA" sz="2300" b="1" dirty="0">
                  <a:solidFill>
                    <a:schemeClr val="tx1"/>
                  </a:solidFill>
                  <a:latin typeface="Arial" panose="020B0604020202020204" pitchFamily="34" charset="0"/>
                  <a:cs typeface="Arial" panose="020B0604020202020204" pitchFamily="34" charset="0"/>
                </a:rPr>
                <a:t>2</a:t>
              </a:r>
            </a:p>
          </p:txBody>
        </p:sp>
      </p:grpSp>
      <p:grpSp>
        <p:nvGrpSpPr>
          <p:cNvPr id="28" name="Groupe 30">
            <a:extLst>
              <a:ext uri="{FF2B5EF4-FFF2-40B4-BE49-F238E27FC236}">
                <a16:creationId xmlns:a16="http://schemas.microsoft.com/office/drawing/2014/main" id="{DBCECC12-478E-459C-B7D1-79940CA85B97}"/>
              </a:ext>
            </a:extLst>
          </p:cNvPr>
          <p:cNvGrpSpPr/>
          <p:nvPr/>
        </p:nvGrpSpPr>
        <p:grpSpPr>
          <a:xfrm>
            <a:off x="905164" y="2450559"/>
            <a:ext cx="6353357" cy="977883"/>
            <a:chOff x="461659" y="1483250"/>
            <a:chExt cx="4765018" cy="733412"/>
          </a:xfrm>
        </p:grpSpPr>
        <p:sp>
          <p:nvSpPr>
            <p:cNvPr id="29" name="Forme libre : forme 28">
              <a:extLst>
                <a:ext uri="{FF2B5EF4-FFF2-40B4-BE49-F238E27FC236}">
                  <a16:creationId xmlns:a16="http://schemas.microsoft.com/office/drawing/2014/main" id="{4450E8B9-2E92-42BE-A102-776FD64F95E1}"/>
                </a:ext>
              </a:extLst>
            </p:cNvPr>
            <p:cNvSpPr/>
            <p:nvPr/>
          </p:nvSpPr>
          <p:spPr>
            <a:xfrm>
              <a:off x="461659" y="1483250"/>
              <a:ext cx="4765018" cy="733412"/>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3" tIns="91441" rIns="170688" bIns="91441" numCol="1" spcCol="1270" anchor="ctr" anchorCtr="0">
              <a:noAutofit/>
            </a:bodyPr>
            <a:lstStyle/>
            <a:p>
              <a:pPr defTabSz="1066747">
                <a:lnSpc>
                  <a:spcPct val="90000"/>
                </a:lnSpc>
                <a:spcAft>
                  <a:spcPct val="35000"/>
                </a:spcAft>
              </a:pPr>
              <a:r>
                <a:rPr lang="fr-CA" sz="2400" dirty="0">
                  <a:solidFill>
                    <a:schemeClr val="tx1"/>
                  </a:solidFill>
                  <a:latin typeface="Arial" panose="020B0604020202020204" pitchFamily="34" charset="0"/>
                  <a:cs typeface="Arial" panose="020B0604020202020204" pitchFamily="34" charset="0"/>
                </a:rPr>
                <a:t>Pourquoi épargner dans un REER ? </a:t>
              </a:r>
              <a:endParaRPr lang="fr-FR" sz="2400" dirty="0">
                <a:solidFill>
                  <a:schemeClr val="tx1"/>
                </a:solidFill>
                <a:latin typeface="Arial" panose="020B0604020202020204" pitchFamily="34" charset="0"/>
                <a:cs typeface="Arial" panose="020B0604020202020204" pitchFamily="34" charset="0"/>
              </a:endParaRPr>
            </a:p>
          </p:txBody>
        </p:sp>
        <p:sp>
          <p:nvSpPr>
            <p:cNvPr id="30" name="Ellipse 29">
              <a:extLst>
                <a:ext uri="{FF2B5EF4-FFF2-40B4-BE49-F238E27FC236}">
                  <a16:creationId xmlns:a16="http://schemas.microsoft.com/office/drawing/2014/main" id="{1EBFB364-BD3C-4454-8526-727F73D091A7}"/>
                </a:ext>
              </a:extLst>
            </p:cNvPr>
            <p:cNvSpPr/>
            <p:nvPr/>
          </p:nvSpPr>
          <p:spPr>
            <a:xfrm>
              <a:off x="473784" y="1642167"/>
              <a:ext cx="399052" cy="399052"/>
            </a:xfrm>
            <a:prstGeom prst="ellipse">
              <a:avLst/>
            </a:prstGeom>
            <a:solidFill>
              <a:srgbClr val="FFE817"/>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CA" sz="2300" b="1" dirty="0">
                  <a:solidFill>
                    <a:schemeClr val="tx1"/>
                  </a:solidFill>
                  <a:latin typeface="Arial" panose="020B0604020202020204" pitchFamily="34" charset="0"/>
                  <a:cs typeface="Arial" panose="020B0604020202020204" pitchFamily="34" charset="0"/>
                </a:rPr>
                <a:t>1</a:t>
              </a:r>
            </a:p>
          </p:txBody>
        </p:sp>
      </p:grpSp>
      <p:sp>
        <p:nvSpPr>
          <p:cNvPr id="2" name="Espace réservé du texte 1">
            <a:extLst>
              <a:ext uri="{FF2B5EF4-FFF2-40B4-BE49-F238E27FC236}">
                <a16:creationId xmlns:a16="http://schemas.microsoft.com/office/drawing/2014/main" id="{2C683F06-C317-4B5E-9EB2-F80EE6296DE0}"/>
              </a:ext>
            </a:extLst>
          </p:cNvPr>
          <p:cNvSpPr>
            <a:spLocks noGrp="1"/>
          </p:cNvSpPr>
          <p:nvPr>
            <p:ph type="body" sz="quarter" idx="20"/>
          </p:nvPr>
        </p:nvSpPr>
        <p:spPr/>
        <p:txBody>
          <a:bodyPr/>
          <a:lstStyle/>
          <a:p>
            <a:r>
              <a:rPr lang="fr-CA" sz="4000" dirty="0"/>
              <a:t>Au programme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FB2A24-5CD4-428A-8C15-C55435EB6489}"/>
              </a:ext>
            </a:extLst>
          </p:cNvPr>
          <p:cNvSpPr txBox="1">
            <a:spLocks/>
          </p:cNvSpPr>
          <p:nvPr/>
        </p:nvSpPr>
        <p:spPr>
          <a:xfrm>
            <a:off x="431370" y="4281596"/>
            <a:ext cx="11379630" cy="1837728"/>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dirty="0">
                <a:solidFill>
                  <a:schemeClr val="bg1"/>
                </a:solidFill>
                <a:latin typeface="Arial" panose="020B0604020202020204" pitchFamily="34" charset="0"/>
                <a:cs typeface="Arial" panose="020B0604020202020204" pitchFamily="34" charset="0"/>
              </a:rPr>
              <a:t>QUESTION N</a:t>
            </a:r>
            <a:r>
              <a:rPr lang="en-US" sz="4000" baseline="30000" dirty="0">
                <a:solidFill>
                  <a:schemeClr val="bg1"/>
                </a:solidFill>
                <a:latin typeface="Arial" panose="020B0604020202020204" pitchFamily="34" charset="0"/>
                <a:cs typeface="Arial" panose="020B0604020202020204" pitchFamily="34" charset="0"/>
              </a:rPr>
              <a:t>0 </a:t>
            </a:r>
            <a:r>
              <a:rPr lang="en-US" sz="4000" dirty="0">
                <a:solidFill>
                  <a:schemeClr val="bg1"/>
                </a:solidFill>
                <a:latin typeface="Arial" panose="020B0604020202020204" pitchFamily="34" charset="0"/>
                <a:cs typeface="Arial" panose="020B0604020202020204" pitchFamily="34" charset="0"/>
              </a:rPr>
              <a:t>1</a:t>
            </a:r>
          </a:p>
          <a:p>
            <a:endParaRPr lang="en-US" sz="4000" dirty="0">
              <a:solidFill>
                <a:schemeClr val="bg1"/>
              </a:solidFill>
              <a:latin typeface="Arial" panose="020B0604020202020204" pitchFamily="34" charset="0"/>
              <a:cs typeface="Arial" panose="020B0604020202020204" pitchFamily="34" charset="0"/>
            </a:endParaRPr>
          </a:p>
          <a:p>
            <a:r>
              <a:rPr lang="en-US" sz="4800" b="1" dirty="0">
                <a:solidFill>
                  <a:schemeClr val="bg1"/>
                </a:solidFill>
                <a:latin typeface="Arial" panose="020B0604020202020204" pitchFamily="34" charset="0"/>
                <a:cs typeface="Arial" panose="020B0604020202020204" pitchFamily="34" charset="0"/>
              </a:rPr>
              <a:t>Pourquoi épargner dans un REER ?</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47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8E0"/>
        </a:solidFill>
        <a:effectLst/>
      </p:bgPr>
    </p:bg>
    <p:spTree>
      <p:nvGrpSpPr>
        <p:cNvPr id="1" name=""/>
        <p:cNvGrpSpPr/>
        <p:nvPr/>
      </p:nvGrpSpPr>
      <p:grpSpPr>
        <a:xfrm>
          <a:off x="0" y="0"/>
          <a:ext cx="0" cy="0"/>
          <a:chOff x="0" y="0"/>
          <a:chExt cx="0" cy="0"/>
        </a:xfrm>
      </p:grpSpPr>
      <p:pic>
        <p:nvPicPr>
          <p:cNvPr id="9" name="Picture 21">
            <a:extLst>
              <a:ext uri="{FF2B5EF4-FFF2-40B4-BE49-F238E27FC236}">
                <a16:creationId xmlns:a16="http://schemas.microsoft.com/office/drawing/2014/main" id="{EFE986C3-6119-4714-ADC0-BCD13947E3EB}"/>
              </a:ext>
            </a:extLst>
          </p:cNvPr>
          <p:cNvPicPr>
            <a:picLocks noChangeAspect="1"/>
          </p:cNvPicPr>
          <p:nvPr/>
        </p:nvPicPr>
        <p:blipFill>
          <a:blip r:embed="rId3"/>
          <a:stretch>
            <a:fillRect/>
          </a:stretch>
        </p:blipFill>
        <p:spPr>
          <a:xfrm>
            <a:off x="9939622" y="4502761"/>
            <a:ext cx="1639353" cy="1639353"/>
          </a:xfrm>
          <a:prstGeom prst="rect">
            <a:avLst/>
          </a:prstGeom>
        </p:spPr>
      </p:pic>
      <p:sp>
        <p:nvSpPr>
          <p:cNvPr id="10" name="ZoneTexte 9">
            <a:extLst>
              <a:ext uri="{FF2B5EF4-FFF2-40B4-BE49-F238E27FC236}">
                <a16:creationId xmlns:a16="http://schemas.microsoft.com/office/drawing/2014/main" id="{9BEF1C12-EB55-4CA7-835E-0E12F0255AEB}"/>
              </a:ext>
            </a:extLst>
          </p:cNvPr>
          <p:cNvSpPr txBox="1"/>
          <p:nvPr/>
        </p:nvSpPr>
        <p:spPr>
          <a:xfrm>
            <a:off x="2421635" y="6106199"/>
            <a:ext cx="9261782" cy="461665"/>
          </a:xfrm>
          <a:prstGeom prst="rect">
            <a:avLst/>
          </a:prstGeom>
          <a:noFill/>
        </p:spPr>
        <p:txBody>
          <a:bodyPr wrap="square" rtlCol="0">
            <a:spAutoFit/>
          </a:bodyPr>
          <a:lstStyle/>
          <a:p>
            <a:r>
              <a:rPr lang="fr-CA" sz="800" dirty="0">
                <a:latin typeface="Arial" panose="020B0604020202020204" pitchFamily="34" charset="0"/>
                <a:cs typeface="Arial" panose="020B0604020202020204" pitchFamily="34" charset="0"/>
              </a:rPr>
              <a:t>* Montant annuel maximal accordé à une personne qui présente une demande à compter de son 65e anniversaire de naissance. Tous les montants sont approximatifs et sont calculés selon les taux</a:t>
            </a:r>
            <a:br>
              <a:rPr lang="fr-CA" sz="800" dirty="0">
                <a:latin typeface="Arial" panose="020B0604020202020204" pitchFamily="34" charset="0"/>
                <a:cs typeface="Arial" panose="020B0604020202020204" pitchFamily="34" charset="0"/>
              </a:rPr>
            </a:br>
            <a:r>
              <a:rPr lang="fr-CA" sz="800" dirty="0">
                <a:latin typeface="Arial" panose="020B0604020202020204" pitchFamily="34" charset="0"/>
                <a:cs typeface="Arial" panose="020B0604020202020204" pitchFamily="34" charset="0"/>
              </a:rPr>
              <a:t>  en vigueur au 1</a:t>
            </a:r>
            <a:r>
              <a:rPr lang="fr-CA" sz="800" baseline="30000" dirty="0">
                <a:latin typeface="Arial" panose="020B0604020202020204" pitchFamily="34" charset="0"/>
                <a:cs typeface="Arial" panose="020B0604020202020204" pitchFamily="34" charset="0"/>
              </a:rPr>
              <a:t>er</a:t>
            </a:r>
            <a:r>
              <a:rPr lang="fr-CA" sz="800" dirty="0">
                <a:latin typeface="Arial" panose="020B0604020202020204" pitchFamily="34" charset="0"/>
                <a:cs typeface="Arial" panose="020B0604020202020204" pitchFamily="34" charset="0"/>
              </a:rPr>
              <a:t> janvier 2022. Le SRG est une rente qui diminue en fonction des revenus autres que la PSV, pour atteindre 0 $ lorsque ceux-ci sont supérieurs à 19 464 $.</a:t>
            </a:r>
          </a:p>
          <a:p>
            <a:r>
              <a:rPr lang="fr-CA" sz="800" dirty="0">
                <a:latin typeface="Arial" panose="020B0604020202020204" pitchFamily="34" charset="0"/>
                <a:cs typeface="Arial" panose="020B0604020202020204" pitchFamily="34" charset="0"/>
              </a:rPr>
              <a:t>** Source : Guide de la planification financière de la retraite 2021-2022</a:t>
            </a:r>
          </a:p>
        </p:txBody>
      </p:sp>
      <p:sp>
        <p:nvSpPr>
          <p:cNvPr id="3" name="Espace réservé du texte 2">
            <a:extLst>
              <a:ext uri="{FF2B5EF4-FFF2-40B4-BE49-F238E27FC236}">
                <a16:creationId xmlns:a16="http://schemas.microsoft.com/office/drawing/2014/main" id="{EB41A616-E458-4DB8-886F-88DEBCF712F1}"/>
              </a:ext>
            </a:extLst>
          </p:cNvPr>
          <p:cNvSpPr>
            <a:spLocks noGrp="1"/>
          </p:cNvSpPr>
          <p:nvPr>
            <p:ph type="body" sz="quarter" idx="20"/>
          </p:nvPr>
        </p:nvSpPr>
        <p:spPr>
          <a:xfrm>
            <a:off x="697476" y="455479"/>
            <a:ext cx="10475349" cy="808316"/>
          </a:xfrm>
        </p:spPr>
        <p:txBody>
          <a:bodyPr/>
          <a:lstStyle/>
          <a:p>
            <a:r>
              <a:rPr lang="fr-CA" sz="4000" dirty="0"/>
              <a:t>Les revenus de retraite issus</a:t>
            </a:r>
            <a:br>
              <a:rPr lang="fr-CA" sz="4000" dirty="0"/>
            </a:br>
            <a:r>
              <a:rPr lang="fr-CA" sz="4000" dirty="0"/>
              <a:t>des régimes publics</a:t>
            </a:r>
          </a:p>
        </p:txBody>
      </p:sp>
      <p:pic>
        <p:nvPicPr>
          <p:cNvPr id="4" name="Image 3">
            <a:extLst>
              <a:ext uri="{FF2B5EF4-FFF2-40B4-BE49-F238E27FC236}">
                <a16:creationId xmlns:a16="http://schemas.microsoft.com/office/drawing/2014/main" id="{FC881A54-5217-4C3E-ACD2-94C6F0D5865B}"/>
              </a:ext>
            </a:extLst>
          </p:cNvPr>
          <p:cNvPicPr>
            <a:picLocks noChangeAspect="1"/>
          </p:cNvPicPr>
          <p:nvPr/>
        </p:nvPicPr>
        <p:blipFill>
          <a:blip r:embed="rId4"/>
          <a:stretch>
            <a:fillRect/>
          </a:stretch>
        </p:blipFill>
        <p:spPr>
          <a:xfrm>
            <a:off x="1666855" y="1714477"/>
            <a:ext cx="2470719" cy="4152910"/>
          </a:xfrm>
          <a:prstGeom prst="rect">
            <a:avLst/>
          </a:prstGeom>
        </p:spPr>
      </p:pic>
      <p:sp>
        <p:nvSpPr>
          <p:cNvPr id="8" name="ZoneTexte 7">
            <a:extLst>
              <a:ext uri="{FF2B5EF4-FFF2-40B4-BE49-F238E27FC236}">
                <a16:creationId xmlns:a16="http://schemas.microsoft.com/office/drawing/2014/main" id="{5C2C2A8C-067F-41DD-A1ED-A682F1AACD05}"/>
              </a:ext>
            </a:extLst>
          </p:cNvPr>
          <p:cNvSpPr txBox="1"/>
          <p:nvPr/>
        </p:nvSpPr>
        <p:spPr>
          <a:xfrm>
            <a:off x="3908209" y="5374659"/>
            <a:ext cx="2642021" cy="507831"/>
          </a:xfrm>
          <a:prstGeom prst="rect">
            <a:avLst/>
          </a:prstGeom>
          <a:noFill/>
          <a:ln>
            <a:solidFill>
              <a:srgbClr val="FF0000"/>
            </a:solidFill>
          </a:ln>
        </p:spPr>
        <p:txBody>
          <a:bodyPr wrap="square">
            <a:spAutoFit/>
          </a:bodyPr>
          <a:lstStyle/>
          <a:p>
            <a:r>
              <a:rPr lang="fr-CA" sz="900" b="1" i="0" dirty="0">
                <a:effectLst/>
                <a:latin typeface="Arial" panose="020B0604020202020204" pitchFamily="34" charset="0"/>
              </a:rPr>
              <a:t>SRG : </a:t>
            </a:r>
            <a:r>
              <a:rPr lang="fr-CA" sz="900" b="0" i="0" dirty="0">
                <a:effectLst/>
                <a:latin typeface="Arial" panose="020B0604020202020204" pitchFamily="34" charset="0"/>
              </a:rPr>
              <a:t>Supplément de revenu garanti</a:t>
            </a:r>
          </a:p>
          <a:p>
            <a:r>
              <a:rPr lang="fr-CA" sz="900" b="1" i="0" dirty="0">
                <a:effectLst/>
                <a:latin typeface="Arial" panose="020B0604020202020204" pitchFamily="34" charset="0"/>
              </a:rPr>
              <a:t>PSV : </a:t>
            </a:r>
            <a:r>
              <a:rPr lang="fr-CA" sz="900" b="0" i="0" dirty="0">
                <a:effectLst/>
                <a:latin typeface="Arial" panose="020B0604020202020204" pitchFamily="34" charset="0"/>
              </a:rPr>
              <a:t>Pension de la Sécurité de la vieillesse</a:t>
            </a:r>
          </a:p>
          <a:p>
            <a:r>
              <a:rPr lang="fr-CA" sz="900" b="1" i="0" dirty="0">
                <a:effectLst/>
                <a:latin typeface="Arial" panose="020B0604020202020204" pitchFamily="34" charset="0"/>
              </a:rPr>
              <a:t>RRQ : </a:t>
            </a:r>
            <a:r>
              <a:rPr lang="fr-CA" sz="900" b="0" i="0" dirty="0">
                <a:effectLst/>
                <a:latin typeface="Arial" panose="020B0604020202020204" pitchFamily="34" charset="0"/>
              </a:rPr>
              <a:t>Régime de rentes du Québec</a:t>
            </a:r>
            <a:endParaRPr lang="fr-CA" sz="900" dirty="0"/>
          </a:p>
        </p:txBody>
      </p:sp>
      <p:sp>
        <p:nvSpPr>
          <p:cNvPr id="2" name="Espace réservé du contenu 2">
            <a:extLst>
              <a:ext uri="{FF2B5EF4-FFF2-40B4-BE49-F238E27FC236}">
                <a16:creationId xmlns:a16="http://schemas.microsoft.com/office/drawing/2014/main" id="{E2203D12-DC2B-3701-414C-13835A6CB392}"/>
              </a:ext>
            </a:extLst>
          </p:cNvPr>
          <p:cNvSpPr txBox="1">
            <a:spLocks/>
          </p:cNvSpPr>
          <p:nvPr/>
        </p:nvSpPr>
        <p:spPr>
          <a:xfrm>
            <a:off x="4366517" y="1714477"/>
            <a:ext cx="7316900" cy="338842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Tx/>
              <a:buBlip>
                <a:blip r:embed="rId5"/>
              </a:buBlip>
              <a:defRPr sz="2800" b="0" i="0" kern="1200">
                <a:solidFill>
                  <a:srgbClr val="302F5E"/>
                </a:solidFill>
                <a:latin typeface="Neutraface 2 Text Book" charset="0"/>
                <a:ea typeface="Neutraface 2 Text Book" charset="0"/>
                <a:cs typeface="Neutraface 2 Text Book" charset="0"/>
              </a:defRPr>
            </a:lvl1pPr>
            <a:lvl2pPr marL="685800" indent="-228600" algn="l" defTabSz="914400" rtl="0" eaLnBrk="1" latinLnBrk="0" hangingPunct="1">
              <a:lnSpc>
                <a:spcPct val="90000"/>
              </a:lnSpc>
              <a:spcBef>
                <a:spcPts val="500"/>
              </a:spcBef>
              <a:buFontTx/>
              <a:buBlip>
                <a:blip r:embed="rId5"/>
              </a:buBlip>
              <a:defRPr sz="2400" b="0" i="0" kern="1200">
                <a:solidFill>
                  <a:srgbClr val="302F5E"/>
                </a:solidFill>
                <a:latin typeface="Neutraface 2 Text Book" charset="0"/>
                <a:ea typeface="Neutraface 2 Text Book" charset="0"/>
                <a:cs typeface="Neutraface 2 Text Book" charset="0"/>
              </a:defRPr>
            </a:lvl2pPr>
            <a:lvl3pPr marL="1143000" indent="-228600" algn="l" defTabSz="914400" rtl="0" eaLnBrk="1" latinLnBrk="0" hangingPunct="1">
              <a:lnSpc>
                <a:spcPct val="90000"/>
              </a:lnSpc>
              <a:spcBef>
                <a:spcPts val="500"/>
              </a:spcBef>
              <a:buFontTx/>
              <a:buBlip>
                <a:blip r:embed="rId5"/>
              </a:buBlip>
              <a:defRPr sz="2000" b="0" i="0" kern="1200">
                <a:solidFill>
                  <a:srgbClr val="302F5E"/>
                </a:solidFill>
                <a:latin typeface="Neutraface 2 Text Book" charset="0"/>
                <a:ea typeface="Neutraface 2 Text Book" charset="0"/>
                <a:cs typeface="Neutraface 2 Text Book" charset="0"/>
              </a:defRPr>
            </a:lvl3pPr>
            <a:lvl4pPr marL="1600200" indent="-228600" algn="l" defTabSz="914400" rtl="0" eaLnBrk="1" latinLnBrk="0" hangingPunct="1">
              <a:lnSpc>
                <a:spcPct val="90000"/>
              </a:lnSpc>
              <a:spcBef>
                <a:spcPts val="500"/>
              </a:spcBef>
              <a:buFontTx/>
              <a:buBlip>
                <a:blip r:embed="rId5"/>
              </a:buBlip>
              <a:defRPr sz="1800" b="0" i="0" kern="1200">
                <a:solidFill>
                  <a:srgbClr val="302F5E"/>
                </a:solidFill>
                <a:latin typeface="Neutraface 2 Text Book" charset="0"/>
                <a:ea typeface="Neutraface 2 Text Book" charset="0"/>
                <a:cs typeface="Neutraface 2 Text Book" charset="0"/>
              </a:defRPr>
            </a:lvl4pPr>
            <a:lvl5pPr marL="2057400" indent="-228600" algn="l" defTabSz="914400" rtl="0" eaLnBrk="1" latinLnBrk="0" hangingPunct="1">
              <a:lnSpc>
                <a:spcPct val="90000"/>
              </a:lnSpc>
              <a:spcBef>
                <a:spcPts val="500"/>
              </a:spcBef>
              <a:buFontTx/>
              <a:buBlip>
                <a:blip r:embed="rId5"/>
              </a:buBlip>
              <a:defRPr sz="1800" b="0" i="0" kern="1200">
                <a:solidFill>
                  <a:srgbClr val="302F5E"/>
                </a:solidFill>
                <a:latin typeface="Neutraface 2 Text Book" charset="0"/>
                <a:ea typeface="Neutraface 2 Text Book" charset="0"/>
                <a:cs typeface="Neutraface 2 Text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CA" sz="2000" dirty="0"/>
              <a:t>Nous possédons un bon régime de retraite (REEGOP), qui n’est pas illustré sur cet exemple, mais avoir un REER peu nous permettre de :</a:t>
            </a:r>
          </a:p>
          <a:p>
            <a:pPr>
              <a:buFont typeface="Arial" panose="020B0604020202020204" pitchFamily="34" charset="0"/>
              <a:buChar char="•"/>
            </a:pPr>
            <a:r>
              <a:rPr lang="fr-CA" sz="2000" dirty="0"/>
              <a:t>combler la pénalité si nous désirons quitter plus tôt; </a:t>
            </a:r>
          </a:p>
          <a:p>
            <a:pPr>
              <a:buFont typeface="Arial" panose="020B0604020202020204" pitchFamily="34" charset="0"/>
              <a:buChar char="•"/>
            </a:pPr>
            <a:r>
              <a:rPr lang="fr-CA" sz="2000" dirty="0"/>
              <a:t>un revenu d’appoint lors de la retraite progressive;</a:t>
            </a:r>
          </a:p>
          <a:p>
            <a:pPr>
              <a:buFont typeface="Arial" panose="020B0604020202020204" pitchFamily="34" charset="0"/>
              <a:buChar char="•"/>
            </a:pPr>
            <a:r>
              <a:rPr lang="fr-CA" sz="2000" dirty="0"/>
              <a:t>combler, au fil des ans, l’écart entre l’indexation annuelle du REEGOP et l’augmentation du coût de la vie afin de conserver notre pouvoir d’achat;</a:t>
            </a:r>
          </a:p>
          <a:p>
            <a:pPr>
              <a:buFont typeface="Arial" panose="020B0604020202020204" pitchFamily="34" charset="0"/>
              <a:buChar char="•"/>
            </a:pPr>
            <a:r>
              <a:rPr lang="fr-CA" sz="2000" dirty="0"/>
              <a:t>combler les années où nous n’avons pas contribué à 100% à notre fonds de pension, exemple : contrat à temps partiel.</a:t>
            </a:r>
          </a:p>
          <a:p>
            <a:pPr>
              <a:buFont typeface="Arial" panose="020B0604020202020204" pitchFamily="34" charset="0"/>
              <a:buChar char="•"/>
            </a:pPr>
            <a:endParaRPr lang="fr-CA" sz="2000" dirty="0"/>
          </a:p>
        </p:txBody>
      </p:sp>
    </p:spTree>
    <p:extLst>
      <p:ext uri="{BB962C8B-B14F-4D97-AF65-F5344CB8AC3E}">
        <p14:creationId xmlns:p14="http://schemas.microsoft.com/office/powerpoint/2010/main" val="109146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FB2A24-5CD4-428A-8C15-C55435EB6489}"/>
              </a:ext>
            </a:extLst>
          </p:cNvPr>
          <p:cNvSpPr txBox="1">
            <a:spLocks/>
          </p:cNvSpPr>
          <p:nvPr/>
        </p:nvSpPr>
        <p:spPr>
          <a:xfrm>
            <a:off x="431370" y="2790253"/>
            <a:ext cx="11379630" cy="1837728"/>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dirty="0">
                <a:solidFill>
                  <a:schemeClr val="bg1"/>
                </a:solidFill>
                <a:latin typeface="Arial" panose="020B0604020202020204" pitchFamily="34" charset="0"/>
                <a:cs typeface="Arial" panose="020B0604020202020204" pitchFamily="34" charset="0"/>
              </a:rPr>
              <a:t>QUESTION N</a:t>
            </a:r>
            <a:r>
              <a:rPr lang="en-US" sz="4000" baseline="30000" dirty="0">
                <a:solidFill>
                  <a:schemeClr val="bg1"/>
                </a:solidFill>
                <a:latin typeface="Arial" panose="020B0604020202020204" pitchFamily="34" charset="0"/>
                <a:cs typeface="Arial" panose="020B0604020202020204" pitchFamily="34" charset="0"/>
              </a:rPr>
              <a:t>0 </a:t>
            </a:r>
            <a:r>
              <a:rPr lang="en-US" sz="4000" dirty="0">
                <a:solidFill>
                  <a:schemeClr val="bg1"/>
                </a:solidFill>
                <a:latin typeface="Arial" panose="020B0604020202020204" pitchFamily="34" charset="0"/>
                <a:cs typeface="Arial" panose="020B0604020202020204" pitchFamily="34" charset="0"/>
              </a:rPr>
              <a:t>2</a:t>
            </a:r>
          </a:p>
          <a:p>
            <a:endParaRPr lang="en-US" sz="4000" dirty="0">
              <a:solidFill>
                <a:schemeClr val="bg1"/>
              </a:solidFill>
              <a:latin typeface="Arial" panose="020B0604020202020204" pitchFamily="34" charset="0"/>
              <a:cs typeface="Arial" panose="020B0604020202020204" pitchFamily="34" charset="0"/>
            </a:endParaRPr>
          </a:p>
          <a:p>
            <a:r>
              <a:rPr lang="fr-CA" sz="4800" b="1" dirty="0">
                <a:solidFill>
                  <a:schemeClr val="bg1"/>
                </a:solidFill>
                <a:latin typeface="Arial" panose="020B0604020202020204" pitchFamily="34" charset="0"/>
                <a:cs typeface="Arial" panose="020B0604020202020204" pitchFamily="34" charset="0"/>
              </a:rPr>
              <a:t>Pourquoi le REER+ au Fonds</a:t>
            </a:r>
            <a:br>
              <a:rPr lang="fr-CA" sz="4800" b="1" dirty="0">
                <a:solidFill>
                  <a:schemeClr val="bg1"/>
                </a:solidFill>
                <a:latin typeface="Arial" panose="020B0604020202020204" pitchFamily="34" charset="0"/>
                <a:cs typeface="Arial" panose="020B0604020202020204" pitchFamily="34" charset="0"/>
              </a:rPr>
            </a:br>
            <a:r>
              <a:rPr lang="fr-CA" sz="4800" b="1" dirty="0">
                <a:solidFill>
                  <a:schemeClr val="bg1"/>
                </a:solidFill>
                <a:latin typeface="Arial" panose="020B0604020202020204" pitchFamily="34" charset="0"/>
                <a:cs typeface="Arial" panose="020B0604020202020204" pitchFamily="34" charset="0"/>
              </a:rPr>
              <a:t>est-il plus avantageux qu’un REER conventionnel ? </a:t>
            </a:r>
          </a:p>
        </p:txBody>
      </p:sp>
    </p:spTree>
    <p:extLst>
      <p:ext uri="{BB962C8B-B14F-4D97-AF65-F5344CB8AC3E}">
        <p14:creationId xmlns:p14="http://schemas.microsoft.com/office/powerpoint/2010/main" val="307053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8E0"/>
        </a:solidFill>
        <a:effectLst/>
      </p:bgPr>
    </p:bg>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20C68D16-8536-4268-97B3-BAA0F243AA3C}"/>
              </a:ext>
            </a:extLst>
          </p:cNvPr>
          <p:cNvSpPr txBox="1">
            <a:spLocks/>
          </p:cNvSpPr>
          <p:nvPr/>
        </p:nvSpPr>
        <p:spPr>
          <a:xfrm>
            <a:off x="919645" y="1452086"/>
            <a:ext cx="10176480" cy="1034656"/>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400" dirty="0">
                <a:latin typeface="Arial" panose="020B0604020202020204" pitchFamily="34" charset="0"/>
                <a:cs typeface="Arial" panose="020B0604020202020204" pitchFamily="34" charset="0"/>
              </a:rPr>
              <a:t>POUR UN REER DE </a:t>
            </a:r>
            <a:r>
              <a:rPr lang="fr-CA" sz="2400" b="1" dirty="0">
                <a:latin typeface="Arial" panose="020B0604020202020204" pitchFamily="34" charset="0"/>
                <a:cs typeface="Arial" panose="020B0604020202020204" pitchFamily="34" charset="0"/>
              </a:rPr>
              <a:t>1 000 $</a:t>
            </a:r>
          </a:p>
        </p:txBody>
      </p:sp>
      <p:sp>
        <p:nvSpPr>
          <p:cNvPr id="8" name="ZoneTexte 7">
            <a:extLst>
              <a:ext uri="{FF2B5EF4-FFF2-40B4-BE49-F238E27FC236}">
                <a16:creationId xmlns:a16="http://schemas.microsoft.com/office/drawing/2014/main" id="{62AE789B-02A8-40B4-8F94-8DAFDC93E0DF}"/>
              </a:ext>
            </a:extLst>
          </p:cNvPr>
          <p:cNvSpPr txBox="1"/>
          <p:nvPr/>
        </p:nvSpPr>
        <p:spPr>
          <a:xfrm>
            <a:off x="2403084" y="6084984"/>
            <a:ext cx="9560318" cy="707886"/>
          </a:xfrm>
          <a:prstGeom prst="rect">
            <a:avLst/>
          </a:prstGeom>
          <a:noFill/>
        </p:spPr>
        <p:txBody>
          <a:bodyPr wrap="square" rtlCol="0">
            <a:spAutoFit/>
          </a:bodyPr>
          <a:lstStyle/>
          <a:p>
            <a:r>
              <a:rPr lang="fr-CA" sz="800" baseline="30000" dirty="0">
                <a:latin typeface="Arial" panose="020B0604020202020204" pitchFamily="34" charset="0"/>
                <a:cs typeface="Arial" panose="020B0604020202020204" pitchFamily="34" charset="0"/>
              </a:rPr>
              <a:t>1 </a:t>
            </a:r>
            <a:r>
              <a:rPr lang="fr-CA" sz="800" dirty="0">
                <a:latin typeface="Arial"/>
                <a:cs typeface="Arial"/>
              </a:rPr>
              <a:t>L'acquisition d'actions du Fonds de solidarité FTQ peut donner droit aux crédits d'impôts pour fonds de travailleurs. Les crédits d'impôt sont de 30%, soit 15% au Québec et 15% au fédéral, et limités à un montant de 1 500 $ par année fiscale, ce qui correspond à l’achat d’actions du Fonds de solidarité FTQ d’un montant de 5 000 $.</a:t>
            </a:r>
            <a:endParaRPr lang="fr-CA" sz="800" dirty="0">
              <a:latin typeface="Arial" panose="020B0604020202020204" pitchFamily="34" charset="0"/>
              <a:cs typeface="Arial" panose="020B0604020202020204" pitchFamily="34" charset="0"/>
            </a:endParaRPr>
          </a:p>
          <a:p>
            <a:r>
              <a:rPr lang="fr-CA" sz="800" baseline="30000" dirty="0">
                <a:latin typeface="Arial" panose="020B0604020202020204" pitchFamily="34" charset="0"/>
                <a:cs typeface="Arial" panose="020B0604020202020204" pitchFamily="34" charset="0"/>
              </a:rPr>
              <a:t>2 </a:t>
            </a:r>
            <a:r>
              <a:rPr lang="fr-CA" sz="800" dirty="0">
                <a:latin typeface="Arial" panose="020B0604020202020204" pitchFamily="34" charset="0"/>
                <a:cs typeface="Arial" panose="020B0604020202020204" pitchFamily="34" charset="0"/>
              </a:rPr>
              <a:t>Exemple basé sur l’année d’imposition 2022, pour une personne avec un revenu annuel imposable de 60 000 $, dont le taux d’imposition marginal est de 37,1 %. Les montants calculés sont des estimations qui peuvent varier selon votre situation fiscale.</a:t>
            </a:r>
          </a:p>
          <a:p>
            <a:endParaRPr lang="fr-CA" sz="800" dirty="0">
              <a:latin typeface="Arial" panose="020B0604020202020204" pitchFamily="34" charset="0"/>
              <a:cs typeface="Arial" panose="020B0604020202020204" pitchFamily="34" charset="0"/>
            </a:endParaRPr>
          </a:p>
        </p:txBody>
      </p:sp>
      <p:sp>
        <p:nvSpPr>
          <p:cNvPr id="10" name="Espace réservé du texte 9">
            <a:extLst>
              <a:ext uri="{FF2B5EF4-FFF2-40B4-BE49-F238E27FC236}">
                <a16:creationId xmlns:a16="http://schemas.microsoft.com/office/drawing/2014/main" id="{E935445A-AF3A-42A9-A120-795C87CFC4B5}"/>
              </a:ext>
            </a:extLst>
          </p:cNvPr>
          <p:cNvSpPr>
            <a:spLocks noGrp="1"/>
          </p:cNvSpPr>
          <p:nvPr>
            <p:ph type="body" sz="quarter" idx="20"/>
          </p:nvPr>
        </p:nvSpPr>
        <p:spPr/>
        <p:txBody>
          <a:bodyPr>
            <a:noAutofit/>
          </a:bodyPr>
          <a:lstStyle/>
          <a:p>
            <a:r>
              <a:rPr lang="fr-CA" sz="4000" dirty="0"/>
              <a:t>Crédits d’impôt additionnels de 30 %</a:t>
            </a:r>
            <a:r>
              <a:rPr lang="fr-CA" sz="4000" baseline="30000" dirty="0"/>
              <a:t>1</a:t>
            </a:r>
            <a:r>
              <a:rPr lang="fr-CA" sz="4000" dirty="0"/>
              <a:t> </a:t>
            </a:r>
            <a:endParaRPr lang="fr-CA" sz="4000" dirty="0">
              <a:latin typeface="Neutraface 2 Display" panose="02000600030000020004" pitchFamily="2" charset="77"/>
            </a:endParaRPr>
          </a:p>
        </p:txBody>
      </p:sp>
      <p:pic>
        <p:nvPicPr>
          <p:cNvPr id="3" name="Image 2">
            <a:extLst>
              <a:ext uri="{FF2B5EF4-FFF2-40B4-BE49-F238E27FC236}">
                <a16:creationId xmlns:a16="http://schemas.microsoft.com/office/drawing/2014/main" id="{16EEDF3E-23D5-459A-A98A-C0BAAC5F0F30}"/>
              </a:ext>
            </a:extLst>
          </p:cNvPr>
          <p:cNvPicPr>
            <a:picLocks noChangeAspect="1"/>
          </p:cNvPicPr>
          <p:nvPr/>
        </p:nvPicPr>
        <p:blipFill>
          <a:blip r:embed="rId2"/>
          <a:stretch>
            <a:fillRect/>
          </a:stretch>
        </p:blipFill>
        <p:spPr>
          <a:xfrm>
            <a:off x="1905071" y="1452086"/>
            <a:ext cx="8205627" cy="4615665"/>
          </a:xfrm>
          <a:prstGeom prst="rect">
            <a:avLst/>
          </a:prstGeom>
        </p:spPr>
      </p:pic>
    </p:spTree>
    <p:extLst>
      <p:ext uri="{BB962C8B-B14F-4D97-AF65-F5344CB8AC3E}">
        <p14:creationId xmlns:p14="http://schemas.microsoft.com/office/powerpoint/2010/main" val="336848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FB2A24-5CD4-428A-8C15-C55435EB6489}"/>
              </a:ext>
            </a:extLst>
          </p:cNvPr>
          <p:cNvSpPr txBox="1">
            <a:spLocks/>
          </p:cNvSpPr>
          <p:nvPr/>
        </p:nvSpPr>
        <p:spPr>
          <a:xfrm>
            <a:off x="431370" y="2790253"/>
            <a:ext cx="11379630" cy="1837728"/>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dirty="0">
                <a:solidFill>
                  <a:schemeClr val="bg1"/>
                </a:solidFill>
                <a:latin typeface="Arial" panose="020B0604020202020204" pitchFamily="34" charset="0"/>
                <a:cs typeface="Arial" panose="020B0604020202020204" pitchFamily="34" charset="0"/>
              </a:rPr>
              <a:t>QUESTION N</a:t>
            </a:r>
            <a:r>
              <a:rPr lang="en-US" sz="4000" baseline="30000" dirty="0">
                <a:solidFill>
                  <a:schemeClr val="bg1"/>
                </a:solidFill>
                <a:latin typeface="Arial" panose="020B0604020202020204" pitchFamily="34" charset="0"/>
                <a:cs typeface="Arial" panose="020B0604020202020204" pitchFamily="34" charset="0"/>
              </a:rPr>
              <a:t>0 </a:t>
            </a:r>
            <a:r>
              <a:rPr lang="en-US" sz="4000" dirty="0">
                <a:solidFill>
                  <a:schemeClr val="bg1"/>
                </a:solidFill>
                <a:latin typeface="Arial" panose="020B0604020202020204" pitchFamily="34" charset="0"/>
                <a:cs typeface="Arial" panose="020B0604020202020204" pitchFamily="34" charset="0"/>
              </a:rPr>
              <a:t>3</a:t>
            </a:r>
          </a:p>
          <a:p>
            <a:endParaRPr lang="en-US" sz="4000" dirty="0">
              <a:solidFill>
                <a:schemeClr val="bg1"/>
              </a:solidFill>
              <a:latin typeface="Arial" panose="020B0604020202020204" pitchFamily="34" charset="0"/>
              <a:cs typeface="Arial" panose="020B0604020202020204" pitchFamily="34" charset="0"/>
            </a:endParaRPr>
          </a:p>
          <a:p>
            <a:r>
              <a:rPr lang="fr-CA" sz="4800" b="1" dirty="0">
                <a:solidFill>
                  <a:schemeClr val="bg1"/>
                </a:solidFill>
                <a:latin typeface="Arial" panose="020B0604020202020204" pitchFamily="34" charset="0"/>
                <a:cs typeface="Arial" panose="020B0604020202020204" pitchFamily="34" charset="0"/>
              </a:rPr>
              <a:t>Pourquoi le REER+ par retenue</a:t>
            </a:r>
            <a:br>
              <a:rPr lang="fr-CA" sz="4800" b="1" dirty="0">
                <a:solidFill>
                  <a:schemeClr val="bg1"/>
                </a:solidFill>
                <a:latin typeface="Arial" panose="020B0604020202020204" pitchFamily="34" charset="0"/>
                <a:cs typeface="Arial" panose="020B0604020202020204" pitchFamily="34" charset="0"/>
              </a:rPr>
            </a:br>
            <a:r>
              <a:rPr lang="fr-CA" sz="4800" b="1" dirty="0">
                <a:solidFill>
                  <a:schemeClr val="bg1"/>
                </a:solidFill>
                <a:latin typeface="Arial" panose="020B0604020202020204" pitchFamily="34" charset="0"/>
                <a:cs typeface="Arial" panose="020B0604020202020204" pitchFamily="34" charset="0"/>
              </a:rPr>
              <a:t>sur le salaire est-il encore plus avantageux ? </a:t>
            </a:r>
          </a:p>
        </p:txBody>
      </p:sp>
    </p:spTree>
    <p:extLst>
      <p:ext uri="{BB962C8B-B14F-4D97-AF65-F5344CB8AC3E}">
        <p14:creationId xmlns:p14="http://schemas.microsoft.com/office/powerpoint/2010/main" val="2420838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Branding 2020FTQ">
      <a:dk1>
        <a:srgbClr val="000000"/>
      </a:dk1>
      <a:lt1>
        <a:srgbClr val="FFFFFF"/>
      </a:lt1>
      <a:dk2>
        <a:srgbClr val="44546A"/>
      </a:dk2>
      <a:lt2>
        <a:srgbClr val="E7E6E6"/>
      </a:lt2>
      <a:accent1>
        <a:srgbClr val="00A1B1"/>
      </a:accent1>
      <a:accent2>
        <a:srgbClr val="D9F0F2"/>
      </a:accent2>
      <a:accent3>
        <a:srgbClr val="7C7ECB"/>
      </a:accent3>
      <a:accent4>
        <a:srgbClr val="C2DBFF"/>
      </a:accent4>
      <a:accent5>
        <a:srgbClr val="001E61"/>
      </a:accent5>
      <a:accent6>
        <a:srgbClr val="F2E8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FSTQ - Migré" ma:contentTypeID="0x0101009AA61D945F4E6D4BB9B9B0967CD162EC010099FF6F56725F09488538E00D66C76466" ma:contentTypeVersion="9" ma:contentTypeDescription="" ma:contentTypeScope="" ma:versionID="5053d84e867da0b47cbb75b37c613ecb">
  <xsd:schema xmlns:xsd="http://www.w3.org/2001/XMLSchema" xmlns:xs="http://www.w3.org/2001/XMLSchema" xmlns:p="http://schemas.microsoft.com/office/2006/metadata/properties" xmlns:ns2="b58ae6cf-4418-4a21-b249-db93b7d97e42" xmlns:ns3="6948d624-4b38-49c0-a8c0-d92723b88fd1" targetNamespace="http://schemas.microsoft.com/office/2006/metadata/properties" ma:root="true" ma:fieldsID="8dd4a1bd8ba7cbb93218b97307a3c96b" ns2:_="" ns3:_="">
    <xsd:import namespace="b58ae6cf-4418-4a21-b249-db93b7d97e42"/>
    <xsd:import namespace="6948d624-4b38-49c0-a8c0-d92723b88fd1"/>
    <xsd:element name="properties">
      <xsd:complexType>
        <xsd:sequence>
          <xsd:element name="documentManagement">
            <xsd:complexType>
              <xsd:all>
                <xsd:element ref="ns2:m02c9c910be14120930575e033b0bad3" minOccurs="0"/>
                <xsd:element ref="ns3:TaxCatchAll" minOccurs="0"/>
                <xsd:element ref="ns3:TaxCatchAllLabel" minOccurs="0"/>
                <xsd:element ref="ns2:FstqDateDocument" minOccurs="0"/>
                <xsd:element ref="ns2:ebebca57aa32477387eac1066ad3bfb4" minOccurs="0"/>
                <xsd:element ref="ns2:FstqCheminAccesSource" minOccurs="0"/>
                <xsd:element ref="ns2:FstqAuteurSource" minOccurs="0"/>
                <xsd:element ref="ns2:g802e9e30d294f41829eb967d206f8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ae6cf-4418-4a21-b249-db93b7d97e42" elementFormDefault="qualified">
    <xsd:import namespace="http://schemas.microsoft.com/office/2006/documentManagement/types"/>
    <xsd:import namespace="http://schemas.microsoft.com/office/infopath/2007/PartnerControls"/>
    <xsd:element name="m02c9c910be14120930575e033b0bad3" ma:index="8" nillable="true" ma:taxonomy="true" ma:internalName="m02c9c910be14120930575e033b0bad3" ma:taxonomyFieldName="FstqGroupeCollaboration" ma:displayName="Groupe de collaboration" ma:readOnly="false" ma:fieldId="{602c9c91-0be1-4120-9305-75e033b0bad3}" ma:sspId="4664fd8d-5d8d-4b1b-bcc2-89f8c424f7a8" ma:termSetId="b73fac60-69af-4b3a-ad2b-e52773f9c64d" ma:anchorId="00000000-0000-0000-0000-000000000000" ma:open="false" ma:isKeyword="false">
      <xsd:complexType>
        <xsd:sequence>
          <xsd:element ref="pc:Terms" minOccurs="0" maxOccurs="1"/>
        </xsd:sequence>
      </xsd:complexType>
    </xsd:element>
    <xsd:element name="FstqDateDocument" ma:index="12" nillable="true" ma:displayName="Date du Document" ma:default="[today]" ma:format="DateOnly" ma:internalName="FstqDateDocument" ma:readOnly="false">
      <xsd:simpleType>
        <xsd:restriction base="dms:DateTime"/>
      </xsd:simpleType>
    </xsd:element>
    <xsd:element name="ebebca57aa32477387eac1066ad3bfb4" ma:index="13" nillable="true" ma:taxonomy="true" ma:internalName="ebebca57aa32477387eac1066ad3bfb4" ma:taxonomyFieldName="FstqFonctionAffaire" ma:displayName="Fonction d'affaire" ma:readOnly="false" ma:fieldId="{ebebca57-aa32-4773-87ea-c1066ad3bfb4}" ma:sspId="4664fd8d-5d8d-4b1b-bcc2-89f8c424f7a8" ma:termSetId="a8188a2e-1ac7-4e20-85f7-6abb0a2da061" ma:anchorId="00000000-0000-0000-0000-000000000000" ma:open="false" ma:isKeyword="false">
      <xsd:complexType>
        <xsd:sequence>
          <xsd:element ref="pc:Terms" minOccurs="0" maxOccurs="1"/>
        </xsd:sequence>
      </xsd:complexType>
    </xsd:element>
    <xsd:element name="FstqCheminAccesSource" ma:index="15" nillable="true" ma:displayName="Chemin d'accès (source)" ma:internalName="FstqCheminAccesSource" ma:readOnly="false">
      <xsd:simpleType>
        <xsd:restriction base="dms:Note">
          <xsd:maxLength value="255"/>
        </xsd:restriction>
      </xsd:simpleType>
    </xsd:element>
    <xsd:element name="FstqAuteurSource" ma:index="16" nillable="true" ma:displayName="Auteur (source)" ma:internalName="FstqAuteurSource" ma:readOnly="false">
      <xsd:simpleType>
        <xsd:restriction base="dms:Text">
          <xsd:maxLength value="255"/>
        </xsd:restriction>
      </xsd:simpleType>
    </xsd:element>
    <xsd:element name="g802e9e30d294f41829eb967d206f868" ma:index="17" nillable="true" ma:taxonomy="true" ma:internalName="g802e9e30d294f41829eb967d206f868" ma:taxonomyFieldName="FstqEnvironnementSource" ma:displayName="Environnement source" ma:readOnly="false" ma:fieldId="{0802e9e3-0d29-4f41-829e-b967d206f868}" ma:sspId="4664fd8d-5d8d-4b1b-bcc2-89f8c424f7a8" ma:termSetId="6d2390aa-c68a-4f7d-971d-c2bc716d34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48d624-4b38-49c0-a8c0-d92723b88fd1"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cee76b9a-ef0e-46b2-849f-9f56cac3b923}" ma:internalName="TaxCatchAll" ma:readOnly="false" ma:showField="CatchAllData" ma:web="6948d624-4b38-49c0-a8c0-d92723b88fd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e76b9a-ef0e-46b2-849f-9f56cac3b923}" ma:internalName="TaxCatchAllLabel" ma:readOnly="false" ma:showField="CatchAllDataLabel" ma:web="6948d624-4b38-49c0-a8c0-d92723b88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bebca57aa32477387eac1066ad3bfb4 xmlns="b58ae6cf-4418-4a21-b249-db93b7d97e42">
      <Terms xmlns="http://schemas.microsoft.com/office/infopath/2007/PartnerControls">
        <TermInfo xmlns="http://schemas.microsoft.com/office/infopath/2007/PartnerControls">
          <TermName xmlns="http://schemas.microsoft.com/office/infopath/2007/PartnerControls">Marché de l'épargne</TermName>
          <TermId xmlns="http://schemas.microsoft.com/office/infopath/2007/PartnerControls">585d9c7e-e2d6-447a-8f57-84d1c2ced60f</TermId>
        </TermInfo>
      </Terms>
    </ebebca57aa32477387eac1066ad3bfb4>
    <FstqDateDocument xmlns="b58ae6cf-4418-4a21-b249-db93b7d97e42">2021-07-09T13:52:29+00:00</FstqDateDocument>
    <m02c9c910be14120930575e033b0bad3 xmlns="b58ae6cf-4418-4a21-b249-db93b7d97e42">
      <Terms xmlns="http://schemas.microsoft.com/office/infopath/2007/PartnerControls">
        <TermInfo xmlns="http://schemas.microsoft.com/office/infopath/2007/PartnerControls">
          <TermName xmlns="http://schemas.microsoft.com/office/infopath/2007/PartnerControls">SP - Direction</TermName>
          <TermId xmlns="http://schemas.microsoft.com/office/infopath/2007/PartnerControls">48722912-afc2-4504-8fce-c6417defc758</TermId>
        </TermInfo>
      </Terms>
    </m02c9c910be14120930575e033b0bad3>
    <TaxCatchAll xmlns="6948d624-4b38-49c0-a8c0-d92723b88fd1">
      <Value>3</Value>
      <Value>2</Value>
      <Value>1</Value>
    </TaxCatchAll>
    <TaxCatchAllLabel xmlns="6948d624-4b38-49c0-a8c0-d92723b88fd1" xsi:nil="true"/>
    <FstqAuteurSource xmlns="b58ae6cf-4418-4a21-b249-db93b7d97e42">FSMTL\MPOLIQUI</FstqAuteurSource>
    <g802e9e30d294f41829eb967d206f868 xmlns="b58ae6cf-4418-4a21-b249-db93b7d97e42">
      <Terms xmlns="http://schemas.microsoft.com/office/infopath/2007/PartnerControls">
        <TermInfo xmlns="http://schemas.microsoft.com/office/infopath/2007/PartnerControls">
          <TermName xmlns="http://schemas.microsoft.com/office/infopath/2007/PartnerControls">Contenu du G</TermName>
          <TermId xmlns="http://schemas.microsoft.com/office/infopath/2007/PartnerControls">4381f8a2-0d0a-4281-9a2e-812fc9dd83d0</TermId>
        </TermInfo>
      </Terms>
    </g802e9e30d294f41829eb967d206f868>
    <FstqCheminAccesSource xmlns="b58ae6cf-4418-4a21-b249-db93b7d97e42">G:\VP-SOUS\Matériel\Présentation Powerpoint\Marché de l'épargne\Présentation-26Paies-0321-FR-P3.pptx</FstqCheminAccesSour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383DD-37A6-43E5-BC85-8ED49127C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ae6cf-4418-4a21-b249-db93b7d97e42"/>
    <ds:schemaRef ds:uri="6948d624-4b38-49c0-a8c0-d92723b88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C30A7-AB3E-4CA1-8F67-D62B0453A65F}">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6948d624-4b38-49c0-a8c0-d92723b88fd1"/>
    <ds:schemaRef ds:uri="http://schemas.microsoft.com/office/infopath/2007/PartnerControls"/>
    <ds:schemaRef ds:uri="http://purl.org/dc/elements/1.1/"/>
    <ds:schemaRef ds:uri="b58ae6cf-4418-4a21-b249-db93b7d97e42"/>
    <ds:schemaRef ds:uri="http://www.w3.org/XML/1998/namespace"/>
    <ds:schemaRef ds:uri="http://purl.org/dc/terms/"/>
  </ds:schemaRefs>
</ds:datastoreItem>
</file>

<file path=customXml/itemProps3.xml><?xml version="1.0" encoding="utf-8"?>
<ds:datastoreItem xmlns:ds="http://schemas.openxmlformats.org/officeDocument/2006/customXml" ds:itemID="{5E3D03C9-8279-496F-B33F-2543A6079A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9251</TotalTime>
  <Words>1539</Words>
  <Application>Microsoft Office PowerPoint</Application>
  <PresentationFormat>Grand écran</PresentationFormat>
  <Paragraphs>233</Paragraphs>
  <Slides>19</Slides>
  <Notes>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Arial</vt:lpstr>
      <vt:lpstr>Calibri</vt:lpstr>
      <vt:lpstr>Neutraface 2 Display</vt:lpstr>
      <vt:lpstr>Neutraface 2 Display Medium</vt:lpstr>
      <vt:lpstr>Neutraface 2 Text</vt:lpstr>
      <vt:lpstr>Neutraface 2 Text Book</vt:lpstr>
      <vt:lpstr>Roboto</vt:lpstr>
      <vt:lpstr>Roboto Medium</vt:lpstr>
      <vt:lpstr>System Font Regular</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castonguay stephane</dc:creator>
  <cp:lastModifiedBy>Sylvain Cote</cp:lastModifiedBy>
  <cp:revision>343</cp:revision>
  <dcterms:created xsi:type="dcterms:W3CDTF">2020-09-10T14:46:40Z</dcterms:created>
  <dcterms:modified xsi:type="dcterms:W3CDTF">2023-01-06T16:54:54Z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0x0101009AA61D945F4E6D4BB9B9B0967CD162EC010099FF6F56725F09488538E00D66C76466</vt:lpwstr>
  </property>
  <property fmtid="{D5CDD505-2E9C-101B-9397-08002B2CF9AE}" pid="3" name="OwlContentTargetOptionsFour">
    <vt:lpwstr/>
  </property>
  <property fmtid="{D5CDD505-2E9C-101B-9397-08002B2CF9AE}" pid="4" name="OwlTags">
    <vt:lpwstr/>
  </property>
  <property fmtid="{D5CDD505-2E9C-101B-9397-08002B2CF9AE}" pid="5" name="OwlDocPortalCategory">
    <vt:lpwstr/>
  </property>
  <property fmtid="{D5CDD505-2E9C-101B-9397-08002B2CF9AE}" pid="6" name="OwlContentTargetOptionsThree">
    <vt:lpwstr/>
  </property>
  <property fmtid="{D5CDD505-2E9C-101B-9397-08002B2CF9AE}" pid="7" name="OwlContentTargetOptionsTwo">
    <vt:lpwstr/>
  </property>
  <property fmtid="{D5CDD505-2E9C-101B-9397-08002B2CF9AE}" pid="8" name="OwlContentTargetOptionsOne">
    <vt:lpwstr/>
  </property>
  <property fmtid="{D5CDD505-2E9C-101B-9397-08002B2CF9AE}" pid="9" name="Department Owner">
    <vt:lpwstr/>
  </property>
  <property fmtid="{D5CDD505-2E9C-101B-9397-08002B2CF9AE}" pid="10" name="FstqEnvironnementSource">
    <vt:lpwstr>3;#Contenu du G|4381f8a2-0d0a-4281-9a2e-812fc9dd83d0</vt:lpwstr>
  </property>
  <property fmtid="{D5CDD505-2E9C-101B-9397-08002B2CF9AE}" pid="11" name="Order">
    <vt:r8>100</vt:r8>
  </property>
  <property fmtid="{D5CDD505-2E9C-101B-9397-08002B2CF9AE}" pid="12" name="FstqFonctionAffaire">
    <vt:lpwstr>2;#Marché de l'épargne|585d9c7e-e2d6-447a-8f57-84d1c2ced60f</vt:lpwstr>
  </property>
  <property fmtid="{D5CDD505-2E9C-101B-9397-08002B2CF9AE}" pid="13" name="FstqGroupeCollaboration">
    <vt:lpwstr>1;#SP - Direction|48722912-afc2-4504-8fce-c6417defc758</vt:lpwstr>
  </property>
  <property fmtid="{D5CDD505-2E9C-101B-9397-08002B2CF9AE}" pid="14" name="MSIP_Label_23e32fe4-7fe3-40ff-a4d4-82d5fbbc672b_Enabled">
    <vt:lpwstr>true</vt:lpwstr>
  </property>
  <property fmtid="{D5CDD505-2E9C-101B-9397-08002B2CF9AE}" pid="15" name="MSIP_Label_23e32fe4-7fe3-40ff-a4d4-82d5fbbc672b_SetDate">
    <vt:lpwstr>2022-04-07T15:27:59Z</vt:lpwstr>
  </property>
  <property fmtid="{D5CDD505-2E9C-101B-9397-08002B2CF9AE}" pid="16" name="MSIP_Label_23e32fe4-7fe3-40ff-a4d4-82d5fbbc672b_Method">
    <vt:lpwstr>Privileged</vt:lpwstr>
  </property>
  <property fmtid="{D5CDD505-2E9C-101B-9397-08002B2CF9AE}" pid="17" name="MSIP_Label_23e32fe4-7fe3-40ff-a4d4-82d5fbbc672b_Name">
    <vt:lpwstr>INTERNE</vt:lpwstr>
  </property>
  <property fmtid="{D5CDD505-2E9C-101B-9397-08002B2CF9AE}" pid="18" name="MSIP_Label_23e32fe4-7fe3-40ff-a4d4-82d5fbbc672b_SiteId">
    <vt:lpwstr>7690c4b0-e59d-4a6a-a535-a1daf6b0d91a</vt:lpwstr>
  </property>
  <property fmtid="{D5CDD505-2E9C-101B-9397-08002B2CF9AE}" pid="19" name="MSIP_Label_23e32fe4-7fe3-40ff-a4d4-82d5fbbc672b_ActionId">
    <vt:lpwstr>bc7ad487-7202-46a2-a7ff-eaedaa628a85</vt:lpwstr>
  </property>
  <property fmtid="{D5CDD505-2E9C-101B-9397-08002B2CF9AE}" pid="20" name="MSIP_Label_23e32fe4-7fe3-40ff-a4d4-82d5fbbc672b_ContentBits">
    <vt:lpwstr>0</vt:lpwstr>
  </property>
</Properties>
</file>