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0"/>
  </p:notesMasterIdLst>
  <p:handoutMasterIdLst>
    <p:handoutMasterId r:id="rId21"/>
  </p:handoutMasterIdLst>
  <p:sldIdLst>
    <p:sldId id="263" r:id="rId8"/>
    <p:sldId id="567" r:id="rId9"/>
    <p:sldId id="568" r:id="rId10"/>
    <p:sldId id="520" r:id="rId11"/>
    <p:sldId id="551" r:id="rId12"/>
    <p:sldId id="570" r:id="rId13"/>
    <p:sldId id="571" r:id="rId14"/>
    <p:sldId id="573" r:id="rId15"/>
    <p:sldId id="506" r:id="rId16"/>
    <p:sldId id="574" r:id="rId17"/>
    <p:sldId id="575" r:id="rId18"/>
    <p:sldId id="576" r:id="rId19"/>
  </p:sldIdLst>
  <p:sldSz cx="9144000" cy="5143500" type="screen16x9"/>
  <p:notesSz cx="68580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D32067-C1B7-C493-785A-7AEB8BDDBC07}" name="Marie-Hélène Samson" initials="MHS" userId="S::samson.Marie-helene@fse.lacsq.org::acb522f3-6dbc-4abb-90c3-31c928679a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888"/>
    <a:srgbClr val="0396A6"/>
    <a:srgbClr val="036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DC4ED-4872-49A8-B50B-97A177C58FDA}" v="233" dt="2022-05-13T15:39:15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718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BA524-1683-458F-8BCF-3C477D299277}" type="datetimeFigureOut">
              <a:rPr lang="fr-CA"/>
              <a:pPr>
                <a:defRPr/>
              </a:pPr>
              <a:t>2022-05-24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F4C1E6-2A8F-4EE3-8094-EC0BCC3212E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3497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38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433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0807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45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646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00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08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690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6268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5266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02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4C1E6-2A8F-4EE3-8094-EC0BCC3212EC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589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7614"/>
            <a:ext cx="7772400" cy="110251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87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17888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3D8F7-450D-4AD1-8CF9-D380174AFC4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34380"/>
            <a:ext cx="8229600" cy="857250"/>
          </a:xfrm>
          <a:ln>
            <a:noFill/>
          </a:ln>
        </p:spPr>
        <p:txBody>
          <a:bodyPr/>
          <a:lstStyle>
            <a:lvl1pPr>
              <a:defRPr sz="4000">
                <a:solidFill>
                  <a:srgbClr val="0178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9536"/>
            <a:ext cx="8229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4677966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6E98-CBAE-4D4E-A2D9-AA5C23812BE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1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2571751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4212" y="143762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396A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4677966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6DFF4-7344-499C-BA79-5B19E20A9E3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700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2" y="580374"/>
            <a:ext cx="8229600" cy="857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fr-CA" sz="4000" kern="1200" dirty="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91524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987425" indent="-276225"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83619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987425" indent="-276225"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4677966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53D9-512E-47E1-A252-7BB879F14E2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636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2" y="580374"/>
            <a:ext cx="8229600" cy="857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fr-CA" sz="4000" kern="1200" dirty="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49786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30542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786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984548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5DDD-4502-4F4E-B1D6-CBC4858E216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904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0374"/>
            <a:ext cx="8229600" cy="857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fr-CA" sz="4000" kern="1200" dirty="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C073-486F-40F0-BA4D-1A12ECD5012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924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588" y="0"/>
            <a:ext cx="9144001" cy="5179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8FB0-EAF0-4273-AC9A-6215E08B8F7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374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634604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445419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315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23D8F7-450D-4AD1-8CF9-D380174AFC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-1588" y="4976813"/>
            <a:ext cx="9144001" cy="202406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" name="Rectangle 6"/>
          <p:cNvSpPr/>
          <p:nvPr userDrawn="1"/>
        </p:nvSpPr>
        <p:spPr>
          <a:xfrm>
            <a:off x="-1589" y="0"/>
            <a:ext cx="9144001" cy="771550"/>
          </a:xfrm>
          <a:prstGeom prst="rect">
            <a:avLst/>
          </a:prstGeom>
          <a:gradFill flip="none" rotWithShape="1">
            <a:gsLst>
              <a:gs pos="10417">
                <a:schemeClr val="accent5">
                  <a:lumMod val="75000"/>
                </a:schemeClr>
              </a:gs>
              <a:gs pos="42000">
                <a:srgbClr val="017888">
                  <a:shade val="67500"/>
                  <a:satMod val="115000"/>
                </a:srgbClr>
              </a:gs>
              <a:gs pos="76000">
                <a:schemeClr val="accent5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470"/>
            <a:ext cx="1944216" cy="696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r-CA" sz="4000" kern="1200" dirty="0">
          <a:solidFill>
            <a:srgbClr val="017888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17888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17888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17888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17888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3794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987425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436688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800225" indent="-3635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97180" y="1607042"/>
            <a:ext cx="8549640" cy="1840732"/>
          </a:xfrm>
        </p:spPr>
        <p:txBody>
          <a:bodyPr/>
          <a:lstStyle/>
          <a:p>
            <a:pPr>
              <a:defRPr/>
            </a:pPr>
            <a:r>
              <a:rPr lang="fr-F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Mesures de bonification </a:t>
            </a:r>
            <a:b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rémunération pour les</a:t>
            </a:r>
            <a:b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personnes retraitées</a:t>
            </a:r>
            <a:endParaRPr lang="fr-FR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71500" y="3257834"/>
            <a:ext cx="8001000" cy="1530028"/>
          </a:xfrm>
        </p:spPr>
        <p:txBody>
          <a:bodyPr/>
          <a:lstStyle/>
          <a:p>
            <a:endParaRPr lang="fr-CA" sz="2400" b="1" dirty="0">
              <a:latin typeface="Arial" charset="0"/>
              <a:cs typeface="Arial" charset="0"/>
            </a:endParaRPr>
          </a:p>
          <a:p>
            <a:endParaRPr lang="fr-CA" sz="2400" b="1" dirty="0">
              <a:latin typeface="Arial" charset="0"/>
              <a:cs typeface="Arial" charset="0"/>
            </a:endParaRPr>
          </a:p>
          <a:p>
            <a:r>
              <a:rPr lang="fr-CA" sz="2400" b="1" dirty="0">
                <a:latin typeface="Arial" charset="0"/>
                <a:cs typeface="Arial" charset="0"/>
              </a:rPr>
              <a:t>2 juin 2022</a:t>
            </a:r>
          </a:p>
          <a:p>
            <a:endParaRPr lang="fr-CA" sz="2400" b="1" dirty="0">
              <a:latin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0CFB0FF-7614-4660-977A-3A5D8D64CCA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E1E5C83-6DBF-4AEA-8CF7-255E60EE7F4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0" y="168521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1E5A8-AEF5-4D82-8308-780209647A8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71550"/>
            <a:ext cx="8363272" cy="857250"/>
          </a:xfrm>
        </p:spPr>
        <p:txBody>
          <a:bodyPr/>
          <a:lstStyle/>
          <a:p>
            <a:r>
              <a:rPr lang="fr-CA" sz="3600" b="1"/>
              <a:t>Projet d’entente à négocier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C76EB-8865-45AE-8C70-22B8429F49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635646"/>
            <a:ext cx="8568952" cy="3394472"/>
          </a:xfrm>
        </p:spPr>
        <p:txBody>
          <a:bodyPr/>
          <a:lstStyle/>
          <a:p>
            <a:r>
              <a:rPr lang="fr-CA" sz="2600"/>
              <a:t>Balises annoncées dans l’Opération main-d’œuvre</a:t>
            </a:r>
          </a:p>
          <a:p>
            <a:pPr marL="625475" marR="0" lvl="1" indent="-2667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être admissible à la prime temporaire, la personne doit </a:t>
            </a:r>
          </a:p>
          <a:p>
            <a:pPr marL="898525" marR="0" lvl="2" indent="-27305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Être une personne retraitée au RREGOP</a:t>
            </a:r>
          </a:p>
          <a:p>
            <a:pPr marL="898525" marR="0" lvl="2" indent="-2730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Revenir travailler dans le secteur de l’éducation à titre d’enseignante ou enseignant du préscolaire, du primaire ou du secondaire</a:t>
            </a:r>
          </a:p>
          <a:p>
            <a:pPr marL="898525" marR="0" lvl="2" indent="-2730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Avoir signé une entente de retraite avant le 25 novembre 2021</a:t>
            </a:r>
          </a:p>
          <a:p>
            <a:pPr marL="800100" marR="0" lvl="1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cs typeface="Times New Roman" panose="02020603050405020304" pitchFamily="18" charset="0"/>
              </a:rPr>
              <a:t>La prime temporaire serait offerte jusqu’au 31 mars 2023</a:t>
            </a:r>
          </a:p>
          <a:p>
            <a:endParaRPr lang="fr-CA" sz="260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61236C-434A-42CE-81B8-A9DCF2CBA6C0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681CD1C-9BB1-4FA2-9156-143884820449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Prime temporaire</a:t>
            </a:r>
          </a:p>
        </p:txBody>
      </p:sp>
    </p:spTree>
    <p:extLst>
      <p:ext uri="{BB962C8B-B14F-4D97-AF65-F5344CB8AC3E}">
        <p14:creationId xmlns:p14="http://schemas.microsoft.com/office/powerpoint/2010/main" val="85934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1E5A8-AEF5-4D82-8308-780209647A8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71550"/>
            <a:ext cx="8363272" cy="857250"/>
          </a:xfrm>
        </p:spPr>
        <p:txBody>
          <a:bodyPr/>
          <a:lstStyle/>
          <a:p>
            <a:r>
              <a:rPr lang="fr-CA" sz="3600" b="1"/>
              <a:t>Projet d’entente à négocier </a:t>
            </a:r>
            <a:r>
              <a:rPr lang="fr-CA" sz="2400"/>
              <a:t>(suite)</a:t>
            </a:r>
            <a:endParaRPr lang="fr-CA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C76EB-8865-45AE-8C70-22B8429F49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78690" y="1635646"/>
            <a:ext cx="8137237" cy="3394472"/>
          </a:xfrm>
        </p:spPr>
        <p:txBody>
          <a:bodyPr/>
          <a:lstStyle/>
          <a:p>
            <a:r>
              <a:rPr lang="fr-CA" sz="2600"/>
              <a:t>Balises discutées, mais qui restent à déterminer</a:t>
            </a:r>
          </a:p>
          <a:p>
            <a:pPr marL="625475" marR="0" lvl="1" indent="-2667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personne deviendrait admissible à la prime temporaire 60 jours après la prise effective de sa retraite, sans égard à la date de la prise de sa retraite</a:t>
            </a:r>
          </a:p>
          <a:p>
            <a:pPr marL="625475" marR="0" lvl="1" indent="-2667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prime temporaire serait de 7,89 % payable sur le salaire qui est habituellement cotisable au RREGOP</a:t>
            </a:r>
          </a:p>
          <a:p>
            <a:pPr marL="625475" marR="0" lvl="1" indent="-2667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prime temporaire serait effective rétroactivement </a:t>
            </a:r>
            <a:b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1</a:t>
            </a:r>
            <a:r>
              <a:rPr lang="fr-CA" sz="2200" baseline="30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octobre 2021</a:t>
            </a:r>
            <a:endParaRPr lang="fr-CA" sz="220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61236C-434A-42CE-81B8-A9DCF2CBA6C0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681CD1C-9BB1-4FA2-9156-143884820449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Prime temporaire</a:t>
            </a:r>
          </a:p>
        </p:txBody>
      </p:sp>
    </p:spTree>
    <p:extLst>
      <p:ext uri="{BB962C8B-B14F-4D97-AF65-F5344CB8AC3E}">
        <p14:creationId xmlns:p14="http://schemas.microsoft.com/office/powerpoint/2010/main" val="159824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1E5A8-AEF5-4D82-8308-780209647A8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71550"/>
            <a:ext cx="8363272" cy="857250"/>
          </a:xfrm>
        </p:spPr>
        <p:txBody>
          <a:bodyPr/>
          <a:lstStyle/>
          <a:p>
            <a:r>
              <a:rPr lang="fr-CA" sz="3600" b="1"/>
              <a:t>Projet d’entente à négocier </a:t>
            </a:r>
            <a:r>
              <a:rPr lang="fr-CA" sz="2400"/>
              <a:t>(suite)</a:t>
            </a:r>
            <a:endParaRPr lang="fr-CA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C76EB-8865-45AE-8C70-22B8429F49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779662"/>
            <a:ext cx="8363272" cy="3250456"/>
          </a:xfrm>
        </p:spPr>
        <p:txBody>
          <a:bodyPr/>
          <a:lstStyle/>
          <a:p>
            <a:r>
              <a:rPr lang="fr-CA" sz="2600"/>
              <a:t>Demandes spécifiques de la FSE</a:t>
            </a:r>
          </a:p>
          <a:p>
            <a:pPr marL="800100" marR="0" lvl="1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cs typeface="Times New Roman" panose="02020603050405020304" pitchFamily="18" charset="0"/>
              </a:rPr>
              <a:t>Ajouter les secteurs de l’EDA et de la FP</a:t>
            </a:r>
          </a:p>
          <a:p>
            <a:pPr marL="800100" marR="0" lvl="1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CA" sz="2200">
                <a:cs typeface="Times New Roman" panose="02020603050405020304" pitchFamily="18" charset="0"/>
              </a:rPr>
              <a:t>Prolonger le versement de la prime temporaire jusqu’à </a:t>
            </a:r>
            <a:br>
              <a:rPr lang="fr-CA" sz="2200">
                <a:cs typeface="Times New Roman" panose="02020603050405020304" pitchFamily="18" charset="0"/>
              </a:rPr>
            </a:br>
            <a:r>
              <a:rPr lang="fr-CA" sz="2200">
                <a:cs typeface="Times New Roman" panose="02020603050405020304" pitchFamily="18" charset="0"/>
              </a:rPr>
              <a:t>la fin de l’année scolaire 2022-2023</a:t>
            </a:r>
          </a:p>
          <a:p>
            <a:pPr marL="5715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fr-CA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61236C-434A-42CE-81B8-A9DCF2CBA6C0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681CD1C-9BB1-4FA2-9156-143884820449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Prime temporaire</a:t>
            </a:r>
          </a:p>
        </p:txBody>
      </p:sp>
    </p:spTree>
    <p:extLst>
      <p:ext uri="{BB962C8B-B14F-4D97-AF65-F5344CB8AC3E}">
        <p14:creationId xmlns:p14="http://schemas.microsoft.com/office/powerpoint/2010/main" val="17466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D4009-AC36-4762-B96E-7C16817202D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636" y="771550"/>
            <a:ext cx="8229600" cy="857250"/>
          </a:xfrm>
        </p:spPr>
        <p:txBody>
          <a:bodyPr/>
          <a:lstStyle/>
          <a:p>
            <a:r>
              <a:rPr lang="fr-CA" sz="3600" b="1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6CB346-4EB2-435B-91DF-978E69ACF2F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39902"/>
            <a:ext cx="8316000" cy="374959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200"/>
              <a:t>Constat par le gouvernement de l’ampleur de la pénurie de personnel dans le réseau scolaire</a:t>
            </a:r>
          </a:p>
          <a:p>
            <a:pPr>
              <a:spcBef>
                <a:spcPts val="900"/>
              </a:spcBef>
            </a:pPr>
            <a:r>
              <a:rPr lang="fr-FR" sz="2200"/>
              <a:t>Intégration de certaines mesures incitatives afin de promouvoir un retour au travail pendant la pandémie du personnel retraité</a:t>
            </a:r>
          </a:p>
          <a:p>
            <a:pPr>
              <a:spcBef>
                <a:spcPts val="900"/>
              </a:spcBef>
            </a:pPr>
            <a:r>
              <a:rPr lang="fr-FR" sz="2200"/>
              <a:t>Répercussions concrètes dans les écoles et les centres pour le personnel enseignant </a:t>
            </a:r>
          </a:p>
          <a:p>
            <a:pPr>
              <a:spcBef>
                <a:spcPts val="900"/>
              </a:spcBef>
            </a:pPr>
            <a:r>
              <a:rPr lang="fr-FR" sz="2200"/>
              <a:t>Proposition du maintien d’une mesure et de la mise en place d’un autre incitatif visant les personnes retraitées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B94B03-0450-4A08-A22F-03924765A51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934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D4009-AC36-4762-B96E-7C16817202D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636" y="771550"/>
            <a:ext cx="8229600" cy="857250"/>
          </a:xfrm>
        </p:spPr>
        <p:txBody>
          <a:bodyPr/>
          <a:lstStyle/>
          <a:p>
            <a:r>
              <a:rPr lang="fr-CA" sz="3600" b="1"/>
              <a:t>Contexte </a:t>
            </a:r>
            <a:r>
              <a:rPr lang="fr-CA" sz="2400"/>
              <a:t>(suite)</a:t>
            </a:r>
            <a:endParaRPr lang="fr-CA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6CB346-4EB2-435B-91DF-978E69ACF2F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2764" y="1682417"/>
            <a:ext cx="8229600" cy="28803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400"/>
              <a:t>Bien qu’il s’agisse de mesures temporaires dont l’application est limitée dans le temps, ces mesures impliquent une modification à notre convention collective</a:t>
            </a:r>
          </a:p>
          <a:p>
            <a:pPr>
              <a:spcBef>
                <a:spcPts val="1800"/>
              </a:spcBef>
            </a:pPr>
            <a:r>
              <a:rPr lang="fr-FR" sz="2400"/>
              <a:t>Vous devrez vous prononcer sur ces deux mesures temporaires visant les personnes retraitées revenant dispenser de l’enseignement dans nos milieux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B94B03-0450-4A08-A22F-03924765A51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233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5998299-38F8-45AA-A12E-F048FD2C598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082" y="1823579"/>
            <a:ext cx="8002588" cy="1496342"/>
          </a:xfrm>
        </p:spPr>
        <p:txBody>
          <a:bodyPr/>
          <a:lstStyle/>
          <a:p>
            <a:pPr algn="ctr"/>
            <a:r>
              <a:rPr lang="fr-CA" sz="5400" cap="none"/>
              <a:t>Rémunération à l’échelle</a:t>
            </a:r>
          </a:p>
        </p:txBody>
      </p:sp>
    </p:spTree>
    <p:extLst>
      <p:ext uri="{BB962C8B-B14F-4D97-AF65-F5344CB8AC3E}">
        <p14:creationId xmlns:p14="http://schemas.microsoft.com/office/powerpoint/2010/main" val="241348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6DE87-CEDF-4775-98C9-60D132029C4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47443"/>
            <a:ext cx="8229600" cy="857250"/>
          </a:xfrm>
        </p:spPr>
        <p:txBody>
          <a:bodyPr/>
          <a:lstStyle/>
          <a:p>
            <a:r>
              <a:rPr lang="fr-CA" sz="3600" b="1"/>
              <a:t>Bref 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D235D-C7D4-4C7A-BD9A-D4B6E3C89CE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604693"/>
            <a:ext cx="8651304" cy="3394472"/>
          </a:xfrm>
        </p:spPr>
        <p:txBody>
          <a:bodyPr/>
          <a:lstStyle/>
          <a:p>
            <a:r>
              <a:rPr lang="fr-CA" sz="2400" b="1"/>
              <a:t>21 septembre 2020 – Décret 964-2020</a:t>
            </a:r>
          </a:p>
          <a:p>
            <a:pPr lvl="1">
              <a:spcBef>
                <a:spcPts val="1200"/>
              </a:spcBef>
            </a:pPr>
            <a:r>
              <a:rPr lang="fr-CA" sz="2200"/>
              <a:t>Dans les premiers mois de la pandémie</a:t>
            </a:r>
          </a:p>
          <a:p>
            <a:pPr lvl="1">
              <a:spcBef>
                <a:spcPts val="1200"/>
              </a:spcBef>
            </a:pPr>
            <a:r>
              <a:rPr lang="fr-CA" sz="2200"/>
              <a:t>Implique que </a:t>
            </a: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toute personne retraitée du réseau de l’éducation depuis le 1</a:t>
            </a:r>
            <a:r>
              <a:rPr lang="fr-CA" sz="2200" baseline="30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CA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juillet 2015, titulaire d’une autorisation d’enseigner, et qui revenait au travail pour dispenser l’éducation préscolaire ou l’enseignement primaire ou secondaire, soit rémunérée conformément à l’échelle unique de traitement pour les suppléances ou les contrats à la leçon</a:t>
            </a:r>
            <a:endParaRPr lang="fr-CA" sz="220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50D04-8097-41CD-AFF3-30187ED392F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35326AD-ECDA-4673-8DE6-7C3BD536BF0C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Rémunération à l’échelle</a:t>
            </a:r>
          </a:p>
        </p:txBody>
      </p:sp>
    </p:spTree>
    <p:extLst>
      <p:ext uri="{BB962C8B-B14F-4D97-AF65-F5344CB8AC3E}">
        <p14:creationId xmlns:p14="http://schemas.microsoft.com/office/powerpoint/2010/main" val="352442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6DE87-CEDF-4775-98C9-60D132029C4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47443"/>
            <a:ext cx="8229600" cy="857250"/>
          </a:xfrm>
        </p:spPr>
        <p:txBody>
          <a:bodyPr/>
          <a:lstStyle/>
          <a:p>
            <a:r>
              <a:rPr lang="fr-CA" sz="3600" b="1"/>
              <a:t>Bref historique </a:t>
            </a:r>
            <a:r>
              <a:rPr lang="fr-CA" sz="2400"/>
              <a:t>(suite)</a:t>
            </a:r>
            <a:endParaRPr lang="fr-CA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D235D-C7D4-4C7A-BD9A-D4B6E3C89CE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1176" y="2127862"/>
            <a:ext cx="8445624" cy="3394472"/>
          </a:xfrm>
        </p:spPr>
        <p:txBody>
          <a:bodyPr/>
          <a:lstStyle/>
          <a:p>
            <a:r>
              <a:rPr lang="fr-CA" sz="2400" b="1" dirty="0">
                <a:latin typeface="Arial"/>
                <a:cs typeface="Arial"/>
              </a:rPr>
              <a:t>29 janvier 2022 – Arrêté ministériel 2022-011</a:t>
            </a:r>
          </a:p>
          <a:p>
            <a:pPr lvl="1" indent="-379095"/>
            <a:r>
              <a:rPr lang="fr-CA" sz="2000" dirty="0">
                <a:latin typeface="Arial"/>
                <a:cs typeface="Arial"/>
              </a:rPr>
              <a:t>Supprime la portion référant à « </a:t>
            </a:r>
            <a:r>
              <a:rPr lang="fr-CA" sz="2000" dirty="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depuis le 1</a:t>
            </a:r>
            <a:r>
              <a:rPr lang="fr-CA" sz="2000" baseline="30000" dirty="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er</a:t>
            </a:r>
            <a:r>
              <a:rPr lang="fr-CA" sz="2000" dirty="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 juillet 2015 »</a:t>
            </a:r>
          </a:p>
          <a:p>
            <a:pPr lvl="1" indent="-379095"/>
            <a:r>
              <a:rPr lang="fr-CA" sz="2000" dirty="0">
                <a:latin typeface="Arial"/>
                <a:ea typeface="Times New Roman" panose="02020603050405020304" pitchFamily="18" charset="0"/>
                <a:cs typeface="Times New Roman"/>
              </a:rPr>
              <a:t>La mesure s’applique désormais à toutes les personnes retraitées du secteur des jeunes</a:t>
            </a:r>
            <a:endParaRPr lang="fr-CA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50D04-8097-41CD-AFF3-30187ED392F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35326AD-ECDA-4673-8DE6-7C3BD536BF0C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Rémunération à l’échelle</a:t>
            </a:r>
          </a:p>
        </p:txBody>
      </p:sp>
    </p:spTree>
    <p:extLst>
      <p:ext uri="{BB962C8B-B14F-4D97-AF65-F5344CB8AC3E}">
        <p14:creationId xmlns:p14="http://schemas.microsoft.com/office/powerpoint/2010/main" val="179506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6DE87-CEDF-4775-98C9-60D132029C4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47443"/>
            <a:ext cx="8229600" cy="857250"/>
          </a:xfrm>
        </p:spPr>
        <p:txBody>
          <a:bodyPr/>
          <a:lstStyle/>
          <a:p>
            <a:r>
              <a:rPr lang="fr-CA" sz="3600" b="1"/>
              <a:t>Projet d’entente négocié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D235D-C7D4-4C7A-BD9A-D4B6E3C89CE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1046" y="1604693"/>
            <a:ext cx="8445624" cy="3394472"/>
          </a:xfrm>
        </p:spPr>
        <p:txBody>
          <a:bodyPr/>
          <a:lstStyle/>
          <a:p>
            <a:r>
              <a:rPr lang="fr-CA" sz="2200">
                <a:effectLst/>
                <a:latin typeface="Arial"/>
                <a:ea typeface="Times New Roman" panose="02020603050405020304" pitchFamily="18" charset="0"/>
                <a:cs typeface="Times New Roman"/>
              </a:rPr>
              <a:t>Voyant un intérêt à maintenir cette mesure temporaire, des ajouts ont été négociés </a:t>
            </a:r>
            <a:r>
              <a:rPr lang="fr-CA" sz="2200">
                <a:latin typeface="Arial"/>
                <a:ea typeface="Times New Roman" panose="02020603050405020304" pitchFamily="18" charset="0"/>
                <a:cs typeface="Times New Roman"/>
              </a:rPr>
              <a:t>pour inclure certaines personnes retraitées actuellement exclues</a:t>
            </a:r>
          </a:p>
          <a:p>
            <a:pPr>
              <a:spcBef>
                <a:spcPts val="1200"/>
              </a:spcBef>
            </a:pPr>
            <a:r>
              <a:rPr lang="fr-CA" sz="2200">
                <a:latin typeface="Arial"/>
                <a:ea typeface="Times New Roman" panose="02020603050405020304" pitchFamily="18" charset="0"/>
                <a:cs typeface="Times New Roman"/>
              </a:rPr>
              <a:t>Ajout dans l’entente négociée</a:t>
            </a:r>
          </a:p>
          <a:p>
            <a:pPr lvl="1" indent="-379095"/>
            <a:r>
              <a:rPr lang="fr-CA" sz="2000">
                <a:latin typeface="Arial"/>
                <a:ea typeface="Times New Roman" panose="02020603050405020304" pitchFamily="18" charset="0"/>
                <a:cs typeface="Times New Roman"/>
              </a:rPr>
              <a:t>Personnes retraitées de l’Ontario ou d’ailleurs hors Québec </a:t>
            </a:r>
            <a:br>
              <a:rPr lang="fr-CA" sz="200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A" sz="2000">
                <a:latin typeface="Arial"/>
                <a:ea typeface="Times New Roman" panose="02020603050405020304" pitchFamily="18" charset="0"/>
                <a:cs typeface="Times New Roman"/>
              </a:rPr>
              <a:t>(dans la mesure où elles sont titulaires d’une autorisation d’enseigner)</a:t>
            </a:r>
          </a:p>
          <a:p>
            <a:pPr lvl="1" indent="-379095"/>
            <a:r>
              <a:rPr lang="fr-CA" sz="2000">
                <a:latin typeface="Arial"/>
                <a:ea typeface="Times New Roman" panose="02020603050405020304" pitchFamily="18" charset="0"/>
                <a:cs typeface="Times New Roman"/>
              </a:rPr>
              <a:t>Secteurs de l’éducation des adultes (EDA) et de la formation professionnelle (FP)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F50D04-8097-41CD-AFF3-30187ED392FE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35326AD-ECDA-4673-8DE6-7C3BD536BF0C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Rémunération à l’échelle</a:t>
            </a:r>
          </a:p>
        </p:txBody>
      </p:sp>
    </p:spTree>
    <p:extLst>
      <p:ext uri="{BB962C8B-B14F-4D97-AF65-F5344CB8AC3E}">
        <p14:creationId xmlns:p14="http://schemas.microsoft.com/office/powerpoint/2010/main" val="4883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5998299-38F8-45AA-A12E-F048FD2C598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082" y="1823579"/>
            <a:ext cx="8002588" cy="1496342"/>
          </a:xfrm>
        </p:spPr>
        <p:txBody>
          <a:bodyPr/>
          <a:lstStyle/>
          <a:p>
            <a:pPr algn="ctr"/>
            <a:r>
              <a:rPr lang="fr-CA" sz="5400" cap="none"/>
              <a:t>Prime temporaire</a:t>
            </a:r>
          </a:p>
        </p:txBody>
      </p:sp>
    </p:spTree>
    <p:extLst>
      <p:ext uri="{BB962C8B-B14F-4D97-AF65-F5344CB8AC3E}">
        <p14:creationId xmlns:p14="http://schemas.microsoft.com/office/powerpoint/2010/main" val="214522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1E5A8-AEF5-4D82-8308-780209647A8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47443"/>
            <a:ext cx="8363272" cy="857250"/>
          </a:xfrm>
        </p:spPr>
        <p:txBody>
          <a:bodyPr/>
          <a:lstStyle/>
          <a:p>
            <a:r>
              <a:rPr lang="fr-CA" sz="3600" b="1"/>
              <a:t>Bref 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C76EB-8865-45AE-8C70-22B8429F49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635646"/>
            <a:ext cx="8568952" cy="3394472"/>
          </a:xfrm>
        </p:spPr>
        <p:txBody>
          <a:bodyPr/>
          <a:lstStyle/>
          <a:p>
            <a:r>
              <a:rPr lang="fr-CA" sz="2400"/>
              <a:t>En novembre 2021, le gouvernement lance l’Opération main-d’œuvre annonçant des investissements ciblés pour s’attaquer à la pénurie de personnel qualifié dans certains secteurs </a:t>
            </a:r>
          </a:p>
          <a:p>
            <a:pPr>
              <a:spcBef>
                <a:spcPts val="1200"/>
              </a:spcBef>
            </a:pPr>
            <a:r>
              <a:rPr lang="fr-CA" sz="2400"/>
              <a:t>La prime temporaire pour les personnes retraitées provient de ce plan, dans la mesure intitulée « Miser sur le retour à l’emploi des retraités dans certains services publics essentiels »</a:t>
            </a:r>
            <a:endParaRPr lang="fr-CA" sz="260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61236C-434A-42CE-81B8-A9DCF2CBA6C0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2936E98-CBAE-4D4E-A2D9-AA5C23812BEE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681CD1C-9BB1-4FA2-9156-143884820449}"/>
              </a:ext>
            </a:extLst>
          </p:cNvPr>
          <p:cNvSpPr txBox="1">
            <a:spLocks/>
          </p:cNvSpPr>
          <p:nvPr/>
        </p:nvSpPr>
        <p:spPr bwMode="auto">
          <a:xfrm>
            <a:off x="3275856" y="9696"/>
            <a:ext cx="5626968" cy="7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CA" sz="4000" kern="1200">
                <a:solidFill>
                  <a:srgbClr val="01788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17888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b="1">
                <a:solidFill>
                  <a:schemeClr val="bg1"/>
                </a:solidFill>
              </a:rPr>
              <a:t>Prime temporaire</a:t>
            </a:r>
          </a:p>
        </p:txBody>
      </p:sp>
    </p:spTree>
    <p:extLst>
      <p:ext uri="{BB962C8B-B14F-4D97-AF65-F5344CB8AC3E}">
        <p14:creationId xmlns:p14="http://schemas.microsoft.com/office/powerpoint/2010/main" val="3804873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SE - Modèl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1 (16-9).pptx" id="{8E5AD548-3FF3-4A7E-88ED-350B7CF343DB}" vid="{751DE73A-5357-42E5-81EB-731FF4A343F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InscrireMetaDonneesAjouter</Name>
    <Synchronization>Synchronous</Synchronization>
    <Type>10001</Type>
    <SequenceNumber>11001</SequenceNumber>
    <Url/>
    <Assembly>CSQ.SHP.COL.InscrireMetaDonnees.r0, Version=1.0.0.0, Culture=neutral, PublicKeyToken=60de04f8469a0fce</Assembly>
    <Class>CSQ.SHP.COL.InscrireMetaDonnees.r0.Classe.RecepteurEvenementInscrireMetaDonnees</Class>
    <Data/>
    <Filter/>
  </Receiver>
  <Receiver>
    <Name>InscrireMetaDonneesModifier</Name>
    <Synchronization>Synchronous</Synchronization>
    <Type>10002</Type>
    <SequenceNumber>11002</SequenceNumber>
    <Url/>
    <Assembly>CSQ.SHP.COL.InscrireMetaDonnees.r0, Version=1.0.0.0, Culture=neutral, PublicKeyToken=60de04f8469a0fce</Assembly>
    <Class>CSQ.SHP.COL.InscrireMetaDonnees.r0.Classe.RecepteurEvenementInscrireMetaDonnees</Class>
    <Data/>
    <Filter/>
  </Receiver>
  <Receiver>
    <Name>InscrireMetaDonneesArchiver</Name>
    <Synchronization>Synchronous</Synchronization>
    <Type>10004</Type>
    <SequenceNumber>11002</SequenceNumber>
    <Url/>
    <Assembly>CSQ.SHP.COL.InscrireMetaDonnees.r0, Version=1.0.0.0, Culture=neutral, PublicKeyToken=60de04f8469a0fce</Assembly>
    <Class>CSQ.SHP.COL.InscrireMetaDonnees.r0.Classe.RecepteurEvenementInscrireMetaDonnees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haredContentType xmlns="Microsoft.SharePoint.Taxonomy.ContentTypeSync" SourceId="37727bac-288a-4e8c-ac3f-72706e8b9e8b" ContentTypeId="0x01010096986FF6C675CF41BDDEEA08E8F60B7D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cheCSQ" ma:contentTypeID="0x01010096986FF6C675CF41BDDEEA08E8F60B7D0041C7AE3294C9C748AA3B2A2CB3A9C5DD" ma:contentTypeVersion="41" ma:contentTypeDescription="" ma:contentTypeScope="" ma:versionID="9e4574ed5943ac9b10169e47b3b480b9">
  <xsd:schema xmlns:xsd="http://www.w3.org/2001/XMLSchema" xmlns:xs="http://www.w3.org/2001/XMLSchema" xmlns:p="http://schemas.microsoft.com/office/2006/metadata/properties" xmlns:ns1="http://schemas.microsoft.com/sharepoint/v3" xmlns:ns2="46c7fdbb-b130-4687-af6a-8c1b74df5fd4" xmlns:ns3="http://schemas.microsoft.com/sharepoint/v3/fields" targetNamespace="http://schemas.microsoft.com/office/2006/metadata/properties" ma:root="true" ma:fieldsID="9e1ac672e6d590fc9d2a565cce7624c9" ns1:_="" ns2:_="" ns3:_="">
    <xsd:import namespace="http://schemas.microsoft.com/sharepoint/v3"/>
    <xsd:import namespace="46c7fdbb-b130-4687-af6a-8c1b74df5fd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f8587665e5c7469e96bfe242ded86e5d" minOccurs="0"/>
                <xsd:element ref="ns2:TaxCatchAll" minOccurs="0"/>
                <xsd:element ref="ns2:TaxCatchAllLabel" minOccurs="0"/>
                <xsd:element ref="ns3:_Publisher" minOccurs="0"/>
                <xsd:element ref="ns2:Contrb" minOccurs="0"/>
                <xsd:element ref="ns2:lb7118dd694e49a8a1432b69b9799bab" minOccurs="0"/>
                <xsd:element ref="ns2:i455f69a3de94733bb4a07473af4041d" minOccurs="0"/>
                <xsd:element ref="ns2:Actvt" minOccurs="0"/>
                <xsd:element ref="ns2:Cote" minOccurs="0"/>
                <xsd:element ref="ns2:Poste" minOccurs="0"/>
                <xsd:element ref="ns2:Projet" minOccurs="0"/>
                <xsd:element ref="ns2:IdPatrimonial" minOccurs="0"/>
                <xsd:element ref="ns2:AuteurPatrimonial" minOccurs="0"/>
                <xsd:element ref="ns2:Date_x0020_de_x0020_création_x0020_du_x0020_document" minOccurs="0"/>
                <xsd:element ref="ns2:Attributs_x0020_F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7fdbb-b130-4687-af6a-8c1b74df5fd4" elementFormDefault="qualified">
    <xsd:import namespace="http://schemas.microsoft.com/office/2006/documentManagement/types"/>
    <xsd:import namespace="http://schemas.microsoft.com/office/infopath/2007/PartnerControls"/>
    <xsd:element name="f8587665e5c7469e96bfe242ded86e5d" ma:index="10" nillable="true" ma:taxonomy="true" ma:internalName="f8587665e5c7469e96bfe242ded86e5d" ma:taxonomyFieldName="MotCle" ma:displayName="Mots clés CSQ" ma:default="" ma:fieldId="{f8587665-e5c7-469e-96bf-e242ded86e5d}" ma:taxonomyMulti="true" ma:sspId="37727bac-288a-4e8c-ac3f-72706e8b9e8b" ma:termSetId="5d493032-9652-4df6-a656-cb0f1776af4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d052d670-bc49-4f5b-b5f6-ca1c6df798b7}" ma:internalName="TaxCatchAll" ma:showField="CatchAllData" ma:web="a4365fdc-c3e3-428a-a801-dadcf7e79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052d670-bc49-4f5b-b5f6-ca1c6df798b7}" ma:internalName="TaxCatchAllLabel" ma:readOnly="true" ma:showField="CatchAllDataLabel" ma:web="a4365fdc-c3e3-428a-a801-dadcf7e79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rb" ma:index="15" nillable="true" ma:displayName="Contributeur" ma:list="UserInfo" ma:SharePointGroup="0" ma:internalName="Contrb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b7118dd694e49a8a1432b69b9799bab" ma:index="16" nillable="true" ma:taxonomy="true" ma:internalName="lb7118dd694e49a8a1432b69b9799bab" ma:taxonomyFieldName="SrcDocmn" ma:displayName="Source du document" ma:default="" ma:fieldId="{5b7118dd-694e-49a8-a143-2b69b9799bab}" ma:sspId="37727bac-288a-4e8c-ac3f-72706e8b9e8b" ma:termSetId="8cf0df15-b8da-47d3-9589-1ec439dfa8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455f69a3de94733bb4a07473af4041d" ma:index="18" nillable="true" ma:taxonomy="true" ma:internalName="i455f69a3de94733bb4a07473af4041d" ma:taxonomyFieldName="CodeClass" ma:displayName="Code de classification" ma:indexed="true" ma:default="" ma:fieldId="{2455f69a-3de9-4733-bb4a-07473af4041d}" ma:sspId="37727bac-288a-4e8c-ac3f-72706e8b9e8b" ma:termSetId="38c1e8e0-9623-4f36-b880-eac9f3d93b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ctvt" ma:index="20" nillable="true" ma:displayName="Activité" ma:internalName="Actvt">
      <xsd:simpleType>
        <xsd:restriction base="dms:Text">
          <xsd:maxLength value="255"/>
        </xsd:restriction>
      </xsd:simpleType>
    </xsd:element>
    <xsd:element name="Cote" ma:index="21" nillable="true" ma:displayName="Cote" ma:internalName="Cote">
      <xsd:simpleType>
        <xsd:restriction base="dms:Text">
          <xsd:maxLength value="100"/>
        </xsd:restriction>
      </xsd:simpleType>
    </xsd:element>
    <xsd:element name="Poste" ma:index="22" nillable="true" ma:displayName="Poste" ma:internalName="Poste">
      <xsd:simpleType>
        <xsd:restriction base="dms:Text">
          <xsd:maxLength value="255"/>
        </xsd:restriction>
      </xsd:simpleType>
    </xsd:element>
    <xsd:element name="Projet" ma:index="23" nillable="true" ma:displayName="Projet" ma:internalName="Projet">
      <xsd:simpleType>
        <xsd:restriction base="dms:Text">
          <xsd:maxLength value="255"/>
        </xsd:restriction>
      </xsd:simpleType>
    </xsd:element>
    <xsd:element name="IdPatrimonial" ma:index="24" nillable="true" ma:displayName="IdPatrimonial" ma:internalName="IdPatrimonial">
      <xsd:simpleType>
        <xsd:restriction base="dms:Number"/>
      </xsd:simpleType>
    </xsd:element>
    <xsd:element name="AuteurPatrimonial" ma:index="25" nillable="true" ma:displayName="AuteurPatrimonial" ma:internalName="AuteurPatrimonial">
      <xsd:simpleType>
        <xsd:restriction base="dms:Text">
          <xsd:maxLength value="255"/>
        </xsd:restriction>
      </xsd:simpleType>
    </xsd:element>
    <xsd:element name="Date_x0020_de_x0020_création_x0020_du_x0020_document" ma:index="26" nillable="true" ma:displayName="Création du document" ma:default="[today]" ma:description="Date de création du document gérée par la Centrale" ma:format="DateOnly" ma:internalName="Date_x0020_de_x0020_cr_x00e9_ation_x0020_du_x0020_document">
      <xsd:simpleType>
        <xsd:restriction base="dms:DateTime"/>
      </xsd:simpleType>
    </xsd:element>
    <xsd:element name="Attributs_x0020_FSE" ma:index="28" nillable="true" ma:displayName="Attributs FSE" ma:format="Dropdown" ma:internalName="Attributs_x0020_FSE" ma:readOnly="false">
      <xsd:simpleType>
        <xsd:restriction base="dms:Choice">
          <xsd:enumeration value="VPP-Réseau professionnel et pédagogique"/>
          <xsd:enumeration value="VPP-Réseau EDA"/>
          <xsd:enumeration value="VPP-Réseau FP"/>
          <xsd:enumeration value="VPP-EHDAA"/>
          <xsd:enumeration value="RLT-CIAC"/>
          <xsd:enumeration value="RLT-Réseau des applicateurs"/>
          <xsd:enumeration value="RLT-Réseau spécial"/>
          <xsd:enumeration value="RLT-Réseau des nouveaux"/>
          <xsd:enumeration value="RLT-Formations"/>
          <xsd:enumeration value="RLT-Autr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14" nillable="true" ma:displayName="Éditeur" ma:description="Personne, organisation ou service qui a publié la ressource" ma:internalName="_Publish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9" ma:displayName="Commentaire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de_x0020_création_x0020_du_x0020_document xmlns="46c7fdbb-b130-4687-af6a-8c1b74df5fd4">2021-03-22T04:00:00+00:00</Date_x0020_de_x0020_création_x0020_du_x0020_document>
    <Cote xmlns="46c7fdbb-b130-4687-af6a-8c1b74df5fd4" xsi:nil="true"/>
    <_Publisher xmlns="http://schemas.microsoft.com/sharepoint/v3/fields">Mélissa Savard</_Publisher>
    <Actvt xmlns="46c7fdbb-b130-4687-af6a-8c1b74df5fd4">Fédération des syndicats de l'enseignement</Actvt>
    <f8587665e5c7469e96bfe242ded86e5d xmlns="46c7fdbb-b130-4687-af6a-8c1b74df5fd4">
      <Terms xmlns="http://schemas.microsoft.com/office/infopath/2007/PartnerControls"/>
    </f8587665e5c7469e96bfe242ded86e5d>
    <Contrb xmlns="46c7fdbb-b130-4687-af6a-8c1b74df5fd4">
      <UserInfo>
        <DisplayName>Sébastien Bouchard</DisplayName>
        <AccountId>87</AccountId>
        <AccountType/>
      </UserInfo>
    </Contrb>
    <lb7118dd694e49a8a1432b69b9799bab xmlns="46c7fdbb-b130-4687-af6a-8c1b74df5fd4">
      <Terms xmlns="http://schemas.microsoft.com/office/infopath/2007/PartnerControls"/>
    </lb7118dd694e49a8a1432b69b9799bab>
    <Attributs_x0020_FSE xmlns="46c7fdbb-b130-4687-af6a-8c1b74df5fd4" xsi:nil="true"/>
    <TaxCatchAll xmlns="46c7fdbb-b130-4687-af6a-8c1b74df5fd4">
      <Value>1</Value>
    </TaxCatchAll>
    <AuteurPatrimonial xmlns="46c7fdbb-b130-4687-af6a-8c1b74df5fd4" xsi:nil="true"/>
    <Poste xmlns="46c7fdbb-b130-4687-af6a-8c1b74df5fd4">Conseiller aux dossiers professionnels</Poste>
    <IdPatrimonial xmlns="46c7fdbb-b130-4687-af6a-8c1b74df5fd4" xsi:nil="true"/>
    <RoutingRuleDescription xmlns="http://schemas.microsoft.com/sharepoint/v3" xsi:nil="true"/>
    <Projet xmlns="46c7fdbb-b130-4687-af6a-8c1b74df5fd4" xsi:nil="true"/>
    <i455f69a3de94733bb4a07473af4041d xmlns="46c7fdbb-b130-4687-af6a-8c1b74df5fd4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10-01-Fédération des syndicats de l'enseignement</TermName>
          <TermId xmlns="http://schemas.microsoft.com/office/infopath/2007/PartnerControls">eb208140-2fd8-46bb-be2c-4d068f3ce068</TermId>
        </TermInfo>
      </Terms>
    </i455f69a3de94733bb4a07473af4041d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6624B4-77D3-400F-BB61-41B5C6ED4E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09D78D7-99DC-4505-AE23-D7B9F3062703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38B7077-6467-45C2-8A8C-3418E23E682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4C8AA6F-B890-42C1-988E-9C230253C609}">
  <ds:schemaRefs>
    <ds:schemaRef ds:uri="46c7fdbb-b130-4687-af6a-8c1b74df5f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561C81B8-289C-4145-A215-667339B58D7B}">
  <ds:schemaRefs>
    <ds:schemaRef ds:uri="http://purl.org/dc/terms/"/>
    <ds:schemaRef ds:uri="http://schemas.microsoft.com/office/2006/documentManagement/types"/>
    <ds:schemaRef ds:uri="46c7fdbb-b130-4687-af6a-8c1b74df5fd4"/>
    <ds:schemaRef ds:uri="http://purl.org/dc/dcmitype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6.xml><?xml version="1.0" encoding="utf-8"?>
<ds:datastoreItem xmlns:ds="http://schemas.openxmlformats.org/officeDocument/2006/customXml" ds:itemID="{A602B8D2-A5BF-4A83-A158-F395DF368D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FSE - Modèle 1 (16-9)</Template>
  <TotalTime>2</TotalTime>
  <Words>571</Words>
  <Application>Microsoft Office PowerPoint</Application>
  <PresentationFormat>Affichage à l'écran (16:9)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FSE - Modèle 1</vt:lpstr>
      <vt:lpstr> Mesures de bonification  de la rémunération pour les  personnes retraitées</vt:lpstr>
      <vt:lpstr>Contexte</vt:lpstr>
      <vt:lpstr>Contexte (suite)</vt:lpstr>
      <vt:lpstr>Rémunération à l’échelle</vt:lpstr>
      <vt:lpstr>Bref historique</vt:lpstr>
      <vt:lpstr>Bref historique (suite)</vt:lpstr>
      <vt:lpstr>Projet d’entente négocié</vt:lpstr>
      <vt:lpstr>Prime temporaire</vt:lpstr>
      <vt:lpstr>Bref historique</vt:lpstr>
      <vt:lpstr>Projet d’entente à négocier</vt:lpstr>
      <vt:lpstr>Projet d’entente à négocier (suite)</vt:lpstr>
      <vt:lpstr>Projet d’entente à négocier (suite)</vt:lpstr>
    </vt:vector>
  </TitlesOfParts>
  <Company>Centrale des syndicats du Québec (CSQ)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 Projet de loi no 40 et droits et responsabilités des enseignants</dc:title>
  <dc:creator>Sébastien Bouchard</dc:creator>
  <dc:description/>
  <cp:lastModifiedBy>Syndicat de l'Enseignement</cp:lastModifiedBy>
  <cp:revision>2</cp:revision>
  <cp:lastPrinted>2022-05-06T00:50:12Z</cp:lastPrinted>
  <dcterms:created xsi:type="dcterms:W3CDTF">2021-02-24T16:22:55Z</dcterms:created>
  <dcterms:modified xsi:type="dcterms:W3CDTF">2022-05-24T15:54:47Z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0x01010096986FF6C675CF41BDDEEA08E8F60B7D0041C7AE3294C9C748AA3B2A2CB3A9C5DD</vt:lpwstr>
  </property>
  <property fmtid="{D5CDD505-2E9C-101B-9397-08002B2CF9AE}" pid="3" name="CodeClass">
    <vt:lpwstr>1</vt:lpwstr>
  </property>
  <property fmtid="{D5CDD505-2E9C-101B-9397-08002B2CF9AE}" pid="4" name="SrcDocmn">
    <vt:lpwstr/>
  </property>
  <property fmtid="{D5CDD505-2E9C-101B-9397-08002B2CF9AE}" pid="5" name="MotCle">
    <vt:lpwstr/>
  </property>
  <property fmtid="{D5CDD505-2E9C-101B-9397-08002B2CF9AE}" pid="6" name="Order">
    <vt:r8>4435000</vt:r8>
  </property>
  <property fmtid="{D5CDD505-2E9C-101B-9397-08002B2CF9AE}" pid="7" name="URL">
    <vt:lpwstr/>
  </property>
  <property fmtid="{D5CDD505-2E9C-101B-9397-08002B2CF9AE}" pid="8" name="xd_Signature">
    <vt:bool>false</vt:bool>
  </property>
  <property fmtid="{D5CDD505-2E9C-101B-9397-08002B2CF9AE}" pid="9" name="IconOverlay">
    <vt:lpwstr/>
  </property>
  <property fmtid="{D5CDD505-2E9C-101B-9397-08002B2CF9AE}" pid="10" name="xd_ProgID">
    <vt:lpwstr/>
  </property>
  <property fmtid="{D5CDD505-2E9C-101B-9397-08002B2CF9AE}" pid="11" name="TemplateUrl">
    <vt:lpwstr/>
  </property>
</Properties>
</file>